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63" r:id="rId2"/>
    <p:sldId id="451" r:id="rId3"/>
    <p:sldId id="452" r:id="rId4"/>
    <p:sldId id="430" r:id="rId5"/>
    <p:sldId id="434" r:id="rId6"/>
    <p:sldId id="435" r:id="rId7"/>
    <p:sldId id="436" r:id="rId8"/>
    <p:sldId id="437" r:id="rId9"/>
    <p:sldId id="402" r:id="rId10"/>
    <p:sldId id="397" r:id="rId11"/>
    <p:sldId id="427" r:id="rId12"/>
    <p:sldId id="439" r:id="rId13"/>
    <p:sldId id="450" r:id="rId14"/>
    <p:sldId id="447" r:id="rId15"/>
    <p:sldId id="390" r:id="rId16"/>
    <p:sldId id="389" r:id="rId17"/>
    <p:sldId id="455" r:id="rId18"/>
    <p:sldId id="448" r:id="rId19"/>
    <p:sldId id="391" r:id="rId20"/>
    <p:sldId id="449" r:id="rId21"/>
    <p:sldId id="454" r:id="rId22"/>
    <p:sldId id="403" r:id="rId23"/>
    <p:sldId id="404" r:id="rId24"/>
    <p:sldId id="405" r:id="rId25"/>
    <p:sldId id="446" r:id="rId26"/>
    <p:sldId id="387" r:id="rId27"/>
    <p:sldId id="406" r:id="rId28"/>
    <p:sldId id="411" r:id="rId29"/>
    <p:sldId id="418" r:id="rId30"/>
    <p:sldId id="415" r:id="rId31"/>
    <p:sldId id="419" r:id="rId32"/>
    <p:sldId id="413" r:id="rId33"/>
    <p:sldId id="456" r:id="rId34"/>
    <p:sldId id="458" r:id="rId35"/>
    <p:sldId id="459" r:id="rId36"/>
    <p:sldId id="457" r:id="rId37"/>
    <p:sldId id="442" r:id="rId38"/>
    <p:sldId id="443" r:id="rId39"/>
    <p:sldId id="444" r:id="rId40"/>
    <p:sldId id="407" r:id="rId41"/>
    <p:sldId id="445" r:id="rId42"/>
    <p:sldId id="421" r:id="rId43"/>
    <p:sldId id="422" r:id="rId44"/>
    <p:sldId id="423" r:id="rId45"/>
    <p:sldId id="424" r:id="rId46"/>
    <p:sldId id="425" r:id="rId47"/>
    <p:sldId id="374" r:id="rId48"/>
    <p:sldId id="294" r:id="rId49"/>
  </p:sldIdLst>
  <p:sldSz cx="9144000" cy="6858000" type="screen4x3"/>
  <p:notesSz cx="6858000" cy="9144000"/>
  <p:embeddedFontLst>
    <p:embeddedFont>
      <p:font typeface="굴림" panose="020B0600000101010101" pitchFamily="50" charset="-127"/>
      <p:regular r:id="rId51"/>
    </p:embeddedFont>
    <p:embeddedFont>
      <p:font typeface="나눔스퀘어OTF ExtraBold" panose="020B0600000101010101" pitchFamily="34" charset="-127"/>
      <p:bold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에스코어 드림 7 ExtraBold" panose="020B0803030302020204" pitchFamily="34" charset="-127"/>
      <p:bold r:id="rId55"/>
    </p:embeddedFont>
    <p:embeddedFont>
      <p:font typeface="프리젠테이션 4 Regular" pitchFamily="2" charset="-127"/>
      <p:regular r:id="rId56"/>
    </p:embeddedFont>
    <p:embeddedFont>
      <p:font typeface="프리젠테이션 5 Medium" pitchFamily="2" charset="-127"/>
      <p:regular r:id="rId57"/>
    </p:embeddedFont>
    <p:embeddedFont>
      <p:font typeface="프리젠테이션 6 SemiBold" pitchFamily="2" charset="-127"/>
      <p:bold r:id="rId58"/>
    </p:embeddedFont>
    <p:embeddedFont>
      <p:font typeface="프리젠테이션 7 Bold" pitchFamily="2" charset="-127"/>
      <p:bold r:id="rId59"/>
    </p:embeddedFont>
    <p:embeddedFont>
      <p:font typeface="프리젠테이션 8 ExtraBold" pitchFamily="2" charset="-127"/>
      <p:bold r:id="rId6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FE"/>
    <a:srgbClr val="FF0000"/>
    <a:srgbClr val="3F51B5"/>
    <a:srgbClr val="E7F1FF"/>
    <a:srgbClr val="FFFFFF"/>
    <a:srgbClr val="FF7E00"/>
    <a:srgbClr val="0150B4"/>
    <a:srgbClr val="4394FF"/>
    <a:srgbClr val="6DACFF"/>
    <a:srgbClr val="378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52722-A54E-4D38-B674-0F124F88FF79}" v="44" dt="2024-08-27T06:59:25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3023" autoAdjust="0"/>
  </p:normalViewPr>
  <p:slideViewPr>
    <p:cSldViewPr>
      <p:cViewPr>
        <p:scale>
          <a:sx n="66" d="100"/>
          <a:sy n="66" d="100"/>
        </p:scale>
        <p:origin x="3234" y="9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진영" userId="5049fa4b-11bc-4def-b437-9d4634234894" providerId="ADAL" clId="{84A52722-A54E-4D38-B674-0F124F88FF79}"/>
    <pc:docChg chg="undo custSel addSld delSld modSld">
      <pc:chgData name="윤진영" userId="5049fa4b-11bc-4def-b437-9d4634234894" providerId="ADAL" clId="{84A52722-A54E-4D38-B674-0F124F88FF79}" dt="2024-08-27T07:00:32.732" v="557" actId="47"/>
      <pc:docMkLst>
        <pc:docMk/>
      </pc:docMkLst>
      <pc:sldChg chg="addSp modSp mod">
        <pc:chgData name="윤진영" userId="5049fa4b-11bc-4def-b437-9d4634234894" providerId="ADAL" clId="{84A52722-A54E-4D38-B674-0F124F88FF79}" dt="2024-08-27T06:42:43.163" v="65" actId="14100"/>
        <pc:sldMkLst>
          <pc:docMk/>
          <pc:sldMk cId="2034742520" sldId="389"/>
        </pc:sldMkLst>
        <pc:spChg chg="add mod">
          <ac:chgData name="윤진영" userId="5049fa4b-11bc-4def-b437-9d4634234894" providerId="ADAL" clId="{84A52722-A54E-4D38-B674-0F124F88FF79}" dt="2024-08-27T06:42:43.163" v="65" actId="14100"/>
          <ac:spMkLst>
            <pc:docMk/>
            <pc:sldMk cId="2034742520" sldId="389"/>
            <ac:spMk id="3" creationId="{EF97113C-4266-50A8-1402-941B274A00EA}"/>
          </ac:spMkLst>
        </pc:spChg>
        <pc:graphicFrameChg chg="mod modGraphic">
          <ac:chgData name="윤진영" userId="5049fa4b-11bc-4def-b437-9d4634234894" providerId="ADAL" clId="{84A52722-A54E-4D38-B674-0F124F88FF79}" dt="2024-08-27T06:42:36.054" v="63" actId="20577"/>
          <ac:graphicFrameMkLst>
            <pc:docMk/>
            <pc:sldMk cId="2034742520" sldId="389"/>
            <ac:graphicFrameMk id="2" creationId="{DF79AF52-AFAD-134D-AFCF-15445475B951}"/>
          </ac:graphicFrameMkLst>
        </pc:graphicFrameChg>
      </pc:sldChg>
      <pc:sldChg chg="delSp mod">
        <pc:chgData name="윤진영" userId="5049fa4b-11bc-4def-b437-9d4634234894" providerId="ADAL" clId="{84A52722-A54E-4D38-B674-0F124F88FF79}" dt="2024-08-27T06:43:41.457" v="66" actId="478"/>
        <pc:sldMkLst>
          <pc:docMk/>
          <pc:sldMk cId="3720894140" sldId="391"/>
        </pc:sldMkLst>
        <pc:picChg chg="del">
          <ac:chgData name="윤진영" userId="5049fa4b-11bc-4def-b437-9d4634234894" providerId="ADAL" clId="{84A52722-A54E-4D38-B674-0F124F88FF79}" dt="2024-08-27T06:43:41.457" v="66" actId="478"/>
          <ac:picMkLst>
            <pc:docMk/>
            <pc:sldMk cId="3720894140" sldId="391"/>
            <ac:picMk id="5" creationId="{00000000-0000-0000-0000-000000000000}"/>
          </ac:picMkLst>
        </pc:picChg>
      </pc:sldChg>
      <pc:sldChg chg="addSp modSp mod">
        <pc:chgData name="윤진영" userId="5049fa4b-11bc-4def-b437-9d4634234894" providerId="ADAL" clId="{84A52722-A54E-4D38-B674-0F124F88FF79}" dt="2024-08-27T06:59:28.268" v="552" actId="1076"/>
        <pc:sldMkLst>
          <pc:docMk/>
          <pc:sldMk cId="1251845343" sldId="430"/>
        </pc:sldMkLst>
        <pc:spChg chg="add mod">
          <ac:chgData name="윤진영" userId="5049fa4b-11bc-4def-b437-9d4634234894" providerId="ADAL" clId="{84A52722-A54E-4D38-B674-0F124F88FF79}" dt="2024-08-27T06:59:06.037" v="481" actId="14100"/>
          <ac:spMkLst>
            <pc:docMk/>
            <pc:sldMk cId="1251845343" sldId="430"/>
            <ac:spMk id="6" creationId="{3FC538C8-E0AF-EE9D-B44A-FF1910209E5D}"/>
          </ac:spMkLst>
        </pc:spChg>
        <pc:spChg chg="add mod">
          <ac:chgData name="윤진영" userId="5049fa4b-11bc-4def-b437-9d4634234894" providerId="ADAL" clId="{84A52722-A54E-4D38-B674-0F124F88FF79}" dt="2024-08-27T06:59:28.268" v="552" actId="1076"/>
          <ac:spMkLst>
            <pc:docMk/>
            <pc:sldMk cId="1251845343" sldId="430"/>
            <ac:spMk id="7" creationId="{09C431A1-8B97-C648-6800-38702CDA281B}"/>
          </ac:spMkLst>
        </pc:spChg>
      </pc:sldChg>
      <pc:sldChg chg="modSp mod">
        <pc:chgData name="윤진영" userId="5049fa4b-11bc-4def-b437-9d4634234894" providerId="ADAL" clId="{84A52722-A54E-4D38-B674-0F124F88FF79}" dt="2024-08-27T06:48:03.565" v="399" actId="20577"/>
        <pc:sldMkLst>
          <pc:docMk/>
          <pc:sldMk cId="1575946189" sldId="435"/>
        </pc:sldMkLst>
        <pc:graphicFrameChg chg="mod modGraphic">
          <ac:chgData name="윤진영" userId="5049fa4b-11bc-4def-b437-9d4634234894" providerId="ADAL" clId="{84A52722-A54E-4D38-B674-0F124F88FF79}" dt="2024-08-27T06:48:03.565" v="399" actId="20577"/>
          <ac:graphicFrameMkLst>
            <pc:docMk/>
            <pc:sldMk cId="1575946189" sldId="435"/>
            <ac:graphicFrameMk id="4" creationId="{80057660-4B3E-AD4F-F4C0-8ADBFFF1E03B}"/>
          </ac:graphicFrameMkLst>
        </pc:graphicFrameChg>
      </pc:sldChg>
      <pc:sldChg chg="modSp mod">
        <pc:chgData name="윤진영" userId="5049fa4b-11bc-4def-b437-9d4634234894" providerId="ADAL" clId="{84A52722-A54E-4D38-B674-0F124F88FF79}" dt="2024-08-27T07:00:03.175" v="556" actId="20577"/>
        <pc:sldMkLst>
          <pc:docMk/>
          <pc:sldMk cId="3507115825" sldId="436"/>
        </pc:sldMkLst>
        <pc:graphicFrameChg chg="modGraphic">
          <ac:chgData name="윤진영" userId="5049fa4b-11bc-4def-b437-9d4634234894" providerId="ADAL" clId="{84A52722-A54E-4D38-B674-0F124F88FF79}" dt="2024-08-27T07:00:03.175" v="556" actId="20577"/>
          <ac:graphicFrameMkLst>
            <pc:docMk/>
            <pc:sldMk cId="3507115825" sldId="436"/>
            <ac:graphicFrameMk id="4" creationId="{80057660-4B3E-AD4F-F4C0-8ADBFFF1E03B}"/>
          </ac:graphicFrameMkLst>
        </pc:graphicFrameChg>
      </pc:sldChg>
      <pc:sldChg chg="addSp modSp mod">
        <pc:chgData name="윤진영" userId="5049fa4b-11bc-4def-b437-9d4634234894" providerId="ADAL" clId="{84A52722-A54E-4D38-B674-0F124F88FF79}" dt="2024-08-27T06:49:45.683" v="478" actId="208"/>
        <pc:sldMkLst>
          <pc:docMk/>
          <pc:sldMk cId="1747287315" sldId="437"/>
        </pc:sldMkLst>
        <pc:spChg chg="add mod">
          <ac:chgData name="윤진영" userId="5049fa4b-11bc-4def-b437-9d4634234894" providerId="ADAL" clId="{84A52722-A54E-4D38-B674-0F124F88FF79}" dt="2024-08-27T06:49:12.819" v="405" actId="208"/>
          <ac:spMkLst>
            <pc:docMk/>
            <pc:sldMk cId="1747287315" sldId="437"/>
            <ac:spMk id="6" creationId="{A78EC0CA-248F-8AB6-059E-06F4DABDD95D}"/>
          </ac:spMkLst>
        </pc:spChg>
        <pc:spChg chg="add mod">
          <ac:chgData name="윤진영" userId="5049fa4b-11bc-4def-b437-9d4634234894" providerId="ADAL" clId="{84A52722-A54E-4D38-B674-0F124F88FF79}" dt="2024-08-27T06:49:30.708" v="475" actId="1076"/>
          <ac:spMkLst>
            <pc:docMk/>
            <pc:sldMk cId="1747287315" sldId="437"/>
            <ac:spMk id="7" creationId="{03563DCC-509D-180F-3825-5B39F527F12B}"/>
          </ac:spMkLst>
        </pc:spChg>
        <pc:cxnChg chg="add mod">
          <ac:chgData name="윤진영" userId="5049fa4b-11bc-4def-b437-9d4634234894" providerId="ADAL" clId="{84A52722-A54E-4D38-B674-0F124F88FF79}" dt="2024-08-27T06:49:45.683" v="478" actId="208"/>
          <ac:cxnSpMkLst>
            <pc:docMk/>
            <pc:sldMk cId="1747287315" sldId="437"/>
            <ac:cxnSpMk id="9" creationId="{9685C5B2-367B-2A67-CD29-D1F0424C98E1}"/>
          </ac:cxnSpMkLst>
        </pc:cxnChg>
      </pc:sldChg>
      <pc:sldChg chg="modSp add del mod">
        <pc:chgData name="윤진영" userId="5049fa4b-11bc-4def-b437-9d4634234894" providerId="ADAL" clId="{84A52722-A54E-4D38-B674-0F124F88FF79}" dt="2024-08-27T07:00:32.732" v="557" actId="47"/>
        <pc:sldMkLst>
          <pc:docMk/>
          <pc:sldMk cId="1670328177" sldId="455"/>
        </pc:sldMkLst>
        <pc:spChg chg="mod">
          <ac:chgData name="윤진영" userId="5049fa4b-11bc-4def-b437-9d4634234894" providerId="ADAL" clId="{84A52722-A54E-4D38-B674-0F124F88FF79}" dt="2024-08-27T06:45:04.546" v="68" actId="1076"/>
          <ac:spMkLst>
            <pc:docMk/>
            <pc:sldMk cId="1670328177" sldId="455"/>
            <ac:spMk id="20" creationId="{5376A403-ADD4-53DF-B84F-7CAB194E2B80}"/>
          </ac:spMkLst>
        </pc:spChg>
        <pc:cxnChg chg="mod">
          <ac:chgData name="윤진영" userId="5049fa4b-11bc-4def-b437-9d4634234894" providerId="ADAL" clId="{84A52722-A54E-4D38-B674-0F124F88FF79}" dt="2024-08-27T06:45:04.546" v="68" actId="1076"/>
          <ac:cxnSpMkLst>
            <pc:docMk/>
            <pc:sldMk cId="1670328177" sldId="455"/>
            <ac:cxnSpMk id="18451" creationId="{FA8928B4-8318-C04B-BFF8-D67E826078E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0656142-E9EB-FA92-2A2A-470344B72F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F343A7-3E52-BCB2-07FD-B0603B811E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248DA4A-084A-4C8A-AD85-4625B3455921}" type="datetimeFigureOut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E724812-14AC-E282-5299-6BB29734E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9B3F72A6-8351-3096-CD8F-2627E910D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AB3F4-4A82-C066-B1EE-621377B64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9EED6E-FDD4-5E98-7D2F-E5868E66B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3542EDC-3E44-40FE-BF6E-CEAF38588F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1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4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282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91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80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951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649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857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20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152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D8C007D9-E165-4B89-DC96-8A7A06CB1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67F2B221-DCE3-5E5D-0C7C-36965B4B2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322D5881-B5E8-EC79-59B5-A38ACC828B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E839AB-2614-45B5-B615-701138769C00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3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6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8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24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48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5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82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0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02D71-0085-DD7B-55B3-E4773E63B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A37BD-7312-4515-B630-53D4FD954DE9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8C0DD-9842-C5E5-5348-8FF43899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CD8C0-12A1-517A-54DA-47C72189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A437B-E3E7-4516-BC8D-6C230D0EBEB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0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93B86-ED30-2C0C-BD55-16DF3A09F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00021-5B35-4C11-872D-22C1BCE4B8B2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6623F-6295-58C7-EBAB-71A28F3E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728A1-0C14-6BCF-0EA0-466F0EE0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41743-7A47-45C9-A1FD-D4947F8A88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7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169C2-1131-0E86-0551-B824C556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23CD6-2EA8-4192-A225-56059888820C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4740D-582F-66AA-7963-48479690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35DD0-133A-C24F-777F-ACFFE378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4E876-003E-468B-8349-75E061D685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7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69789F-AD47-AB1C-0E31-1F812606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F6CEA-9F87-4CDC-A8D0-57C62D29D61A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72351-36E5-E2FE-BD30-A9185FF2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43742-CE36-6FD8-664A-9EA7CE4A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616700"/>
            <a:ext cx="21336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FB5B1A-E931-41AA-A9DA-801FBD88B18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4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19171-93AD-341B-116C-B6D55A3B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ACE94-29DF-4F21-BBE2-1552C9AD537D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DCF3F-8D46-B9BB-EF17-35541715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D0A05-2040-054C-F685-B9A714EC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9F6F8-A4BE-44C4-A028-48E7852B4D1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2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C24121A-C5D9-36AB-D731-3711279C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637F6-211E-4775-9076-3EFBE478A195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D03DD51C-A1AA-9D03-2D4A-155E3898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A21E946-6CE7-D659-85A7-3F7994BD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AAB30-CF0F-4C43-81A1-EB17308EFC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24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85113F72-C1D0-0401-AB30-BE7F4EEE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CF6A1-7A2F-4C83-A2AE-ACABC94570A7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202BF63-CAE4-1E75-1A8C-285C362A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EB0AA71E-9382-B1DA-0D2F-5E4063C2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7AA-192C-4AC2-BC2C-D2EAF716B0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4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7DAED1C5-DDA9-8465-F5E6-0E536250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C561A-C627-4641-B729-11F873F9E584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F3FE165C-3D01-76C4-31A6-1894D7F1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6EC5766-59A1-E9D8-C9A3-E6E0DCF2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10086-DA2A-4095-B802-FF722B59AC1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2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4D4E18A1-AE82-2A71-C577-A17C4673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6409F-B5CB-4CCF-B8E7-3E607924B8F4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C70D8D38-1AF5-316E-BB9B-47D12A11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C9ADC03-2C21-B92A-D735-22FC7DE4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C3FA4-AA7F-49C6-8E1F-F00C78411EF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41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5A763425-027C-8DAF-FCBF-9495CABD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66CE5-F38E-43AD-99E2-3F934EE86D9A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BB48561-2E21-5AED-5E42-E3220A58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C256D8A-0638-F98F-EA97-3B567D51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6C5BB-AB50-48BA-80E0-D7C5A251C7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8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09FC9824-85B1-02CE-1C8B-E4B5879F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54343-CAF4-438E-9B9D-6077EE1FD44E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8DB68F2-4E0D-F799-1E1E-8CAA290F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9EB3942-CCF8-EBAB-98E5-650B44CD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B937A-6CF4-4018-AF14-0C1DC27AC1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0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C3B4F42A-CA6C-9CEB-D9E7-CD61DF3A7C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2F054194-0E87-DA96-33CC-17AF4A962D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65D99-1C56-B971-DAB9-63CCF0351A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EC697BE-091E-41C1-8289-F3E032E4D955}" type="datetime1">
              <a:rPr lang="ko-KR" altLang="en-US"/>
              <a:pPr>
                <a:defRPr/>
              </a:pPr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5C71B2-4446-5DBB-4114-5F4CACFFF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0C0DE4-C39C-8A61-CCDF-02E7F390A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524E5F-AB44-4ECB-AC03-21966AC669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6CC877-EB9D-C530-42F8-4FA506B94EFF}"/>
              </a:ext>
            </a:extLst>
          </p:cNvPr>
          <p:cNvSpPr/>
          <p:nvPr/>
        </p:nvSpPr>
        <p:spPr>
          <a:xfrm>
            <a:off x="0" y="4508500"/>
            <a:ext cx="9144000" cy="234950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4099" name="Picture 13">
            <a:extLst>
              <a:ext uri="{FF2B5EF4-FFF2-40B4-BE49-F238E27FC236}">
                <a16:creationId xmlns:a16="http://schemas.microsoft.com/office/drawing/2014/main" id="{27B7D82B-5A8D-106C-00D1-F8BCC6AD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>
            <a:fillRect/>
          </a:stretch>
        </p:blipFill>
        <p:spPr bwMode="auto">
          <a:xfrm>
            <a:off x="0" y="765175"/>
            <a:ext cx="4716463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71584C-16F3-1C02-B69F-96DA7D82A9FC}"/>
              </a:ext>
            </a:extLst>
          </p:cNvPr>
          <p:cNvSpPr txBox="1"/>
          <p:nvPr/>
        </p:nvSpPr>
        <p:spPr>
          <a:xfrm>
            <a:off x="1116013" y="1916113"/>
            <a:ext cx="7081837" cy="862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제작 설계서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4545-9232-65E1-71A2-A62697D27D0D}"/>
              </a:ext>
            </a:extLst>
          </p:cNvPr>
          <p:cNvSpPr txBox="1"/>
          <p:nvPr/>
        </p:nvSpPr>
        <p:spPr>
          <a:xfrm>
            <a:off x="1226412" y="3420807"/>
            <a:ext cx="6861037" cy="94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7787B"/>
                </a:solidFill>
                <a:latin typeface="+mn-lt"/>
                <a:ea typeface="+mn-ea"/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  <a:latin typeface="+mn-lt"/>
                <a:ea typeface="+mn-ea"/>
              </a:rPr>
              <a:t>: 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150" dirty="0">
                <a:solidFill>
                  <a:srgbClr val="77787B"/>
                </a:solidFill>
                <a:latin typeface="+mn-lt"/>
                <a:ea typeface="+mn-ea"/>
              </a:rPr>
              <a:t>       </a:t>
            </a:r>
            <a:r>
              <a:rPr lang="en-US" altLang="ko-KR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ChatGPT </a:t>
            </a:r>
            <a:r>
              <a:rPr lang="ko-KR" altLang="en-US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기반 장애인의 생활 불편 해소 </a:t>
            </a:r>
            <a:r>
              <a:rPr lang="en-US" altLang="ko-KR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음성비서 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C93CD3-6405-0815-9D70-5EC6831B4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4104" name="그림 4">
            <a:extLst>
              <a:ext uri="{FF2B5EF4-FFF2-40B4-BE49-F238E27FC236}">
                <a16:creationId xmlns:a16="http://schemas.microsoft.com/office/drawing/2014/main" id="{700709C9-B7BC-6FE7-618E-69915C67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42084" r="36378" b="42809"/>
          <a:stretch>
            <a:fillRect/>
          </a:stretch>
        </p:blipFill>
        <p:spPr bwMode="auto">
          <a:xfrm>
            <a:off x="179388" y="77788"/>
            <a:ext cx="1017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2F2399-C47D-6594-8D67-090681DEBA0E}"/>
              </a:ext>
            </a:extLst>
          </p:cNvPr>
          <p:cNvSpPr txBox="1"/>
          <p:nvPr/>
        </p:nvSpPr>
        <p:spPr>
          <a:xfrm>
            <a:off x="808038" y="4743214"/>
            <a:ext cx="7527925" cy="4580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40000"/>
                  <a:lumOff val="60000"/>
                </a:schemeClr>
              </a:buClr>
              <a:buSzPct val="120000"/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2024. 10. 08</a:t>
            </a:r>
          </a:p>
        </p:txBody>
      </p:sp>
      <p:pic>
        <p:nvPicPr>
          <p:cNvPr id="4" name="그림 3" descr="정보기기, 휴대 전화, 전자 기기이(가) 표시된 사진&#10;&#10;자동 생성된 설명">
            <a:extLst>
              <a:ext uri="{FF2B5EF4-FFF2-40B4-BE49-F238E27FC236}">
                <a16:creationId xmlns:a16="http://schemas.microsoft.com/office/drawing/2014/main" id="{A26F0B66-A1F4-2F6D-4A4B-A2F56E8453A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43" b="95020" l="9961" r="89844">
                        <a14:foregroundMark x1="15137" y1="9277" x2="16602" y2="17188"/>
                        <a14:foregroundMark x1="19727" y1="9766" x2="35840" y2="11426"/>
                        <a14:foregroundMark x1="16797" y1="6543" x2="21875" y2="7227"/>
                        <a14:foregroundMark x1="26563" y1="7227" x2="31152" y2="8203"/>
                        <a14:foregroundMark x1="29004" y1="15625" x2="24902" y2="28613"/>
                        <a14:foregroundMark x1="20898" y1="48340" x2="28809" y2="63770"/>
                        <a14:foregroundMark x1="34863" y1="69629" x2="45020" y2="81934"/>
                        <a14:foregroundMark x1="27148" y1="81836" x2="29492" y2="85059"/>
                        <a14:foregroundMark x1="29492" y1="90723" x2="43652" y2="89258"/>
                        <a14:foregroundMark x1="25098" y1="93945" x2="30664" y2="95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04" t="2941" r="21568"/>
          <a:stretch/>
        </p:blipFill>
        <p:spPr>
          <a:xfrm>
            <a:off x="7856200" y="3429000"/>
            <a:ext cx="964271" cy="13637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153F96-B473-5624-9A85-A1775A72927B}"/>
              </a:ext>
            </a:extLst>
          </p:cNvPr>
          <p:cNvSpPr/>
          <p:nvPr/>
        </p:nvSpPr>
        <p:spPr>
          <a:xfrm>
            <a:off x="5364088" y="-1"/>
            <a:ext cx="3779912" cy="1656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최종제출전 </a:t>
            </a:r>
            <a:endParaRPr lang="en-US" altLang="ko-KR" sz="3200" b="1" dirty="0"/>
          </a:p>
          <a:p>
            <a:pPr algn="ctr"/>
            <a:r>
              <a:rPr lang="ko-KR" altLang="en-US" sz="3200" b="1" dirty="0" err="1"/>
              <a:t>삭제요망</a:t>
            </a:r>
            <a:r>
              <a:rPr lang="ko-KR" altLang="en-US" sz="3200" b="1" dirty="0"/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2F584D-44D6-02C4-C39B-3995B26AEF1E}"/>
              </a:ext>
            </a:extLst>
          </p:cNvPr>
          <p:cNvSpPr/>
          <p:nvPr/>
        </p:nvSpPr>
        <p:spPr>
          <a:xfrm>
            <a:off x="-1081918" y="5872255"/>
            <a:ext cx="3779912" cy="1656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수정 </a:t>
            </a:r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CC3A49-1C92-5018-BF4E-EF578EC9B237}"/>
              </a:ext>
            </a:extLst>
          </p:cNvPr>
          <p:cNvSpPr/>
          <p:nvPr/>
        </p:nvSpPr>
        <p:spPr>
          <a:xfrm>
            <a:off x="3004790" y="5887902"/>
            <a:ext cx="3779912" cy="1656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수정필요</a:t>
            </a:r>
            <a:r>
              <a:rPr lang="en-US" altLang="ko-KR" sz="3200" b="1" dirty="0"/>
              <a:t>!!!!!!!!!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B9C87C-9BA5-CEB1-D8B1-A3073D96004D}"/>
              </a:ext>
            </a:extLst>
          </p:cNvPr>
          <p:cNvSpPr/>
          <p:nvPr/>
        </p:nvSpPr>
        <p:spPr>
          <a:xfrm>
            <a:off x="7081078" y="5887902"/>
            <a:ext cx="3779912" cy="1656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/>
              <a:t>각자꺼</a:t>
            </a:r>
            <a:r>
              <a:rPr lang="ko-KR" altLang="en-US" sz="3200" b="1" dirty="0"/>
              <a:t> 취합</a:t>
            </a:r>
            <a:r>
              <a:rPr lang="en-US" altLang="ko-KR" sz="3200" b="1" dirty="0"/>
              <a:t>,</a:t>
            </a:r>
          </a:p>
          <a:p>
            <a:pPr algn="ctr"/>
            <a:r>
              <a:rPr lang="ko-KR" altLang="en-US" sz="3200" b="1" dirty="0"/>
              <a:t>양식 수정만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89D11B-B445-5378-BB1B-D1D0183A2358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CFBB513-9C43-536C-0DE6-96F487396F4D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C208CD-F1BD-88B7-F876-4BE7B7FE49BD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35C1CA69-FBA9-A9FD-888D-79548E81943E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서비스 흐름도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5366" name="Picture 2">
            <a:extLst>
              <a:ext uri="{FF2B5EF4-FFF2-40B4-BE49-F238E27FC236}">
                <a16:creationId xmlns:a16="http://schemas.microsoft.com/office/drawing/2014/main" id="{B1D22B89-62CF-26F1-03CD-89BBB25A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C5C0CE71-026B-3977-B208-3AAA9E45D40E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65CBE-924C-62AC-873C-0B8B70D89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AE143CC-4083-636E-5819-CF7EBE164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596015"/>
            <a:ext cx="5327650" cy="22824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1FEE55-5EA8-F00E-6975-E708966972E8}"/>
              </a:ext>
            </a:extLst>
          </p:cNvPr>
          <p:cNvSpPr/>
          <p:nvPr/>
        </p:nvSpPr>
        <p:spPr>
          <a:xfrm>
            <a:off x="5801230" y="661103"/>
            <a:ext cx="3330069" cy="61522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FC9D7-0208-2B46-ED8A-6A3ED81594A4}"/>
              </a:ext>
            </a:extLst>
          </p:cNvPr>
          <p:cNvSpPr txBox="1"/>
          <p:nvPr/>
        </p:nvSpPr>
        <p:spPr>
          <a:xfrm>
            <a:off x="5580112" y="869478"/>
            <a:ext cx="35511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사용자 제공 기능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1)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사용자는 사진을 촬영한다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2) 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&lt;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촬영이후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궁금한 점이 생기면 음성으로 추가 질문한다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chemeClr val="accent4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촬영된 사진은 서버에 전송되어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모델의 입력으로 들어간다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➌ 이미지 분석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1)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모델에서는 이미지를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사물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텍스트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중    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하나로 분류한다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2)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각 분류에 따른 추가 분석이 진행된다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2-1)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사물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예측 라벨링을 기반으로 하여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                              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사용자에게 제공할 문장을 생성한다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2-2) </a:t>
            </a:r>
            <a:r>
              <a:rPr lang="en-US" altLang="ko-KR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텍</a:t>
            </a:r>
            <a:r>
              <a:rPr lang="ko-KR" altLang="en-US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  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스</a:t>
            </a:r>
            <a:r>
              <a:rPr lang="ko-KR" altLang="en-US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  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트</a:t>
            </a:r>
            <a:r>
              <a:rPr lang="en-US" altLang="ko-KR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요약 혹은 번역 등의 기능을 </a:t>
            </a:r>
            <a:endParaRPr lang="en-US" altLang="ko-KR" sz="11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                              </a:t>
            </a:r>
            <a:r>
              <a:rPr lang="ko-KR" altLang="en-US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추가로 제공한다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3)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결과로 생성된 모든 텍스트 데이터를 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음성으로 변환한다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4) 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&lt;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촬영이후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b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사용자가 질의한 음성을 인식하고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그에 따른</a:t>
            </a:r>
            <a:endParaRPr lang="en-US" altLang="ko-KR" sz="1400" kern="100" dirty="0">
              <a:solidFill>
                <a:schemeClr val="accent4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답변을 생성한다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endParaRPr lang="en-US" altLang="ko-KR" sz="1400" kern="100" dirty="0">
              <a:solidFill>
                <a:schemeClr val="accent4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➍ 앱에 결과 데이터를 제공한다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➎ 사용자에게 결과를 </a:t>
            </a:r>
            <a:r>
              <a:rPr lang="ko-KR" altLang="en-US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및 음성으로</a:t>
            </a:r>
            <a:endParaRPr lang="en-US" altLang="ko-KR" sz="16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</a:t>
            </a:r>
            <a:r>
              <a:rPr lang="ko-KR" altLang="en-US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제공한다</a:t>
            </a:r>
            <a:r>
              <a:rPr lang="en-US" altLang="ko-KR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endParaRPr lang="ko-KR" altLang="en-US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5CACAA-2582-513A-E778-19852EF50584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하영 </a:t>
            </a:r>
            <a:r>
              <a:rPr lang="en-US" altLang="ko-KR" b="1" dirty="0"/>
              <a:t>-&gt; </a:t>
            </a:r>
            <a:r>
              <a:rPr lang="ko-KR" altLang="en-US" b="1" dirty="0"/>
              <a:t>구조도 다시 수정해서</a:t>
            </a:r>
            <a:endParaRPr lang="en-US" altLang="ko-KR" b="1" dirty="0"/>
          </a:p>
          <a:p>
            <a:pPr algn="ctr"/>
            <a:r>
              <a:rPr lang="ko-KR" altLang="en-US" b="1" dirty="0"/>
              <a:t>배포할 예정</a:t>
            </a:r>
            <a:endParaRPr lang="en-US" altLang="ko-KR" b="1" dirty="0"/>
          </a:p>
          <a:p>
            <a:pPr algn="ctr"/>
            <a:r>
              <a:rPr lang="ko-KR" altLang="en-US" b="1" dirty="0" err="1"/>
              <a:t>안건드려도</a:t>
            </a:r>
            <a:r>
              <a:rPr lang="ko-KR" altLang="en-US" b="1" dirty="0"/>
              <a:t> 됨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273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B169A8-8FE3-A328-DB6D-1227EBC0886E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220C79-10E2-D859-0699-5F3BBC8B3F5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022F10-DFBD-53F6-3577-A15B9EE62B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DB3343AF-EECA-B6EC-4271-16D405735CAC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UI/UX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정의서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2E73FE7C-D9AE-604D-9922-965CBDF7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847033-4DC1-625F-CD1B-4FC7A1A99F0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54" name="Text Box 100">
            <a:extLst>
              <a:ext uri="{FF2B5EF4-FFF2-40B4-BE49-F238E27FC236}">
                <a16:creationId xmlns:a16="http://schemas.microsoft.com/office/drawing/2014/main" id="{E5838622-BC06-1C1C-885C-4CDDC7F6C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18" y="1277143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chemeClr val="tx1"/>
              </a:buClr>
              <a:buFont typeface="Wingdings" panose="05000000000000000000" pitchFamily="2" charset="2"/>
              <a:buChar char=""/>
            </a:pPr>
            <a:r>
              <a:rPr kumimoji="1"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앱 실행  </a:t>
            </a:r>
            <a:r>
              <a:rPr kumimoji="1" lang="en-US" altLang="ko-KR" sz="1800" dirty="0">
                <a:latin typeface="프리젠테이션 5 Medium" pitchFamily="2" charset="-127"/>
                <a:ea typeface="프리젠테이션 5 Medium" pitchFamily="2" charset="-127"/>
              </a:rPr>
              <a:t>&gt;  </a:t>
            </a:r>
            <a:r>
              <a:rPr kumimoji="1" lang="ko-KR" altLang="en-US" sz="1800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흔들어서 모드 선택  </a:t>
            </a:r>
            <a:r>
              <a:rPr kumimoji="1" lang="en-US" altLang="ko-KR" sz="1800" dirty="0">
                <a:latin typeface="프리젠테이션 5 Medium" pitchFamily="2" charset="-127"/>
                <a:ea typeface="프리젠테이션 5 Medium" pitchFamily="2" charset="-127"/>
              </a:rPr>
              <a:t>&gt; [</a:t>
            </a:r>
            <a:r>
              <a:rPr kumimoji="1"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  <a:r>
              <a:rPr kumimoji="1" lang="en-US" altLang="ko-KR" sz="1800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kumimoji="1"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 버튼 클릭</a:t>
            </a:r>
            <a:r>
              <a:rPr kumimoji="1" lang="en-US" altLang="ko-KR" sz="1800" dirty="0">
                <a:latin typeface="프리젠테이션 5 Medium" pitchFamily="2" charset="-127"/>
                <a:ea typeface="프리젠테이션 5 Medium" pitchFamily="2" charset="-127"/>
              </a:rPr>
              <a:t>  &gt; </a:t>
            </a:r>
            <a:r>
              <a:rPr kumimoji="1"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  <a:endParaRPr kumimoji="1" lang="ko-KR" altLang="ko-KR" sz="1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491" name="Rectangle 172">
            <a:extLst>
              <a:ext uri="{FF2B5EF4-FFF2-40B4-BE49-F238E27FC236}">
                <a16:creationId xmlns:a16="http://schemas.microsoft.com/office/drawing/2014/main" id="{D222DCE4-DAD9-B9EC-27DB-B9C92F19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128" y="2245385"/>
            <a:ext cx="3096343" cy="3265909"/>
          </a:xfrm>
          <a:prstGeom prst="rect">
            <a:avLst/>
          </a:prstGeom>
          <a:noFill/>
          <a:ln w="1908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ko-KR" altLang="en-US" sz="1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74E08-A89A-9EA1-F84B-67055DEE2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18" name="그림 17" descr="전자제품, 전자 기기, 입력 장치, 키보드이(가) 표시된 사진&#10;&#10;자동 생성된 설명">
            <a:extLst>
              <a:ext uri="{FF2B5EF4-FFF2-40B4-BE49-F238E27FC236}">
                <a16:creationId xmlns:a16="http://schemas.microsoft.com/office/drawing/2014/main" id="{113EA2FB-1382-FB1E-A16F-1053E89F0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43" y="2359676"/>
            <a:ext cx="2538412" cy="2538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138718" y="1241426"/>
            <a:ext cx="6305490" cy="425450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280339" y="2033115"/>
            <a:ext cx="8712968" cy="4324919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82" y="2033115"/>
            <a:ext cx="1764746" cy="3921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Rectangle 160">
            <a:extLst>
              <a:ext uri="{FF2B5EF4-FFF2-40B4-BE49-F238E27FC236}">
                <a16:creationId xmlns:a16="http://schemas.microsoft.com/office/drawing/2014/main" id="{3331D969-05E8-9C9D-22F3-6014253A9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372" y="4466259"/>
            <a:ext cx="919631" cy="2011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90000" bIns="4680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[</a:t>
            </a:r>
            <a:r>
              <a:rPr kumimoji="1" lang="ko-KR" altLang="en-US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텍스트 분석 모드</a:t>
            </a: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]</a:t>
            </a:r>
          </a:p>
        </p:txBody>
      </p:sp>
      <p:sp>
        <p:nvSpPr>
          <p:cNvPr id="29" name="Rectangle 160">
            <a:extLst>
              <a:ext uri="{FF2B5EF4-FFF2-40B4-BE49-F238E27FC236}">
                <a16:creationId xmlns:a16="http://schemas.microsoft.com/office/drawing/2014/main" id="{3331D969-05E8-9C9D-22F3-6014253A9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721" y="3505308"/>
            <a:ext cx="821848" cy="2011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90000" bIns="4680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[</a:t>
            </a:r>
            <a:r>
              <a:rPr kumimoji="1" lang="ko-KR" altLang="en-US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얼굴 분석 모드</a:t>
            </a: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]</a:t>
            </a:r>
          </a:p>
        </p:txBody>
      </p:sp>
      <p:sp>
        <p:nvSpPr>
          <p:cNvPr id="30" name="Rectangle 160">
            <a:extLst>
              <a:ext uri="{FF2B5EF4-FFF2-40B4-BE49-F238E27FC236}">
                <a16:creationId xmlns:a16="http://schemas.microsoft.com/office/drawing/2014/main" id="{3331D969-05E8-9C9D-22F3-6014253A9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9619" y="2555000"/>
            <a:ext cx="821848" cy="2011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90000" bIns="4680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[</a:t>
            </a:r>
            <a:r>
              <a:rPr kumimoji="1" lang="ko-KR" altLang="en-US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사물 분석 모드</a:t>
            </a: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]</a:t>
            </a:r>
          </a:p>
        </p:txBody>
      </p:sp>
      <p:sp>
        <p:nvSpPr>
          <p:cNvPr id="31" name="Rectangle 172">
            <a:extLst>
              <a:ext uri="{FF2B5EF4-FFF2-40B4-BE49-F238E27FC236}">
                <a16:creationId xmlns:a16="http://schemas.microsoft.com/office/drawing/2014/main" id="{D222DCE4-DAD9-B9EC-27DB-B9C92F19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597" y="2420888"/>
            <a:ext cx="1935885" cy="3028571"/>
          </a:xfrm>
          <a:prstGeom prst="rect">
            <a:avLst/>
          </a:prstGeom>
          <a:noFill/>
          <a:ln w="1908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ko-KR" altLang="en-US" sz="1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0" name="그림 19" descr="텍스트, 스크린샷, 노랑, 직사각형이(가) 표시된 사진&#10;&#10;자동 생성된 설명">
            <a:extLst>
              <a:ext uri="{FF2B5EF4-FFF2-40B4-BE49-F238E27FC236}">
                <a16:creationId xmlns:a16="http://schemas.microsoft.com/office/drawing/2014/main" id="{679B9552-419C-DB22-0B28-E3F7E050A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4" y="2151303"/>
            <a:ext cx="1770430" cy="3570760"/>
          </a:xfrm>
          <a:prstGeom prst="rect">
            <a:avLst/>
          </a:prstGeom>
        </p:spPr>
      </p:pic>
      <p:pic>
        <p:nvPicPr>
          <p:cNvPr id="13" name="그림 1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9854335B-35C7-8157-2DBF-D8847CA14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" y="2516546"/>
            <a:ext cx="1711845" cy="2146599"/>
          </a:xfrm>
          <a:prstGeom prst="rect">
            <a:avLst/>
          </a:prstGeom>
        </p:spPr>
      </p:pic>
      <p:pic>
        <p:nvPicPr>
          <p:cNvPr id="11" name="그림 10" descr="로고, 텍스트, 디자인이(가) 표시된 사진&#10;&#10;자동 생성된 설명">
            <a:extLst>
              <a:ext uri="{FF2B5EF4-FFF2-40B4-BE49-F238E27FC236}">
                <a16:creationId xmlns:a16="http://schemas.microsoft.com/office/drawing/2014/main" id="{1C7436C6-7886-AD7C-F484-CA423E19E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0" y="4976175"/>
            <a:ext cx="588469" cy="776846"/>
          </a:xfrm>
          <a:prstGeom prst="rect">
            <a:avLst/>
          </a:prstGeom>
        </p:spPr>
      </p:pic>
      <p:pic>
        <p:nvPicPr>
          <p:cNvPr id="6" name="그림 5" descr="상징, 폰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B92AAA57-0E09-A871-9699-AEABC7F8AD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02" y="4975380"/>
            <a:ext cx="599858" cy="789644"/>
          </a:xfrm>
          <a:prstGeom prst="rect">
            <a:avLst/>
          </a:prstGeom>
        </p:spPr>
      </p:pic>
      <p:pic>
        <p:nvPicPr>
          <p:cNvPr id="15" name="그림 14" descr="이모티콘, 스마일리, 그래픽, 텍스트이(가) 표시된 사진&#10;&#10;자동 생성된 설명">
            <a:extLst>
              <a:ext uri="{FF2B5EF4-FFF2-40B4-BE49-F238E27FC236}">
                <a16:creationId xmlns:a16="http://schemas.microsoft.com/office/drawing/2014/main" id="{9874EC33-045C-F7A8-4989-81C0D85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41" y="4976174"/>
            <a:ext cx="588470" cy="776847"/>
          </a:xfrm>
          <a:prstGeom prst="rect">
            <a:avLst/>
          </a:prstGeom>
        </p:spPr>
      </p:pic>
      <p:pic>
        <p:nvPicPr>
          <p:cNvPr id="22" name="그림 21" descr="텍스트, 상징, 폰트, 로고이(가) 표시된 사진&#10;&#10;자동 생성된 설명">
            <a:extLst>
              <a:ext uri="{FF2B5EF4-FFF2-40B4-BE49-F238E27FC236}">
                <a16:creationId xmlns:a16="http://schemas.microsoft.com/office/drawing/2014/main" id="{D9ABB522-12E6-D0E5-195C-0293F45708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43" y="3677991"/>
            <a:ext cx="1185623" cy="675950"/>
          </a:xfrm>
          <a:prstGeom prst="rect">
            <a:avLst/>
          </a:prstGeom>
        </p:spPr>
      </p:pic>
      <p:pic>
        <p:nvPicPr>
          <p:cNvPr id="34" name="그림 33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E3DD1659-93FC-8675-2AF1-6E83AB940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27" y="2712586"/>
            <a:ext cx="1185623" cy="638958"/>
          </a:xfrm>
          <a:prstGeom prst="rect">
            <a:avLst/>
          </a:prstGeom>
        </p:spPr>
      </p:pic>
      <p:pic>
        <p:nvPicPr>
          <p:cNvPr id="36" name="그림 35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3A3427F1-FA69-A405-85D1-7170C9571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27" y="4635903"/>
            <a:ext cx="1293096" cy="691205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056958C-B0D0-D7A3-823B-ED9C279106AA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 flipV="1">
            <a:off x="2267744" y="3935174"/>
            <a:ext cx="700853" cy="1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4DE0854-E49B-BCC9-AFAD-41B3501F29C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904482" y="3935174"/>
            <a:ext cx="807630" cy="1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5B64B8-3A0D-DFCA-0DA1-3F069AEB8355}"/>
              </a:ext>
            </a:extLst>
          </p:cNvPr>
          <p:cNvSpPr txBox="1"/>
          <p:nvPr/>
        </p:nvSpPr>
        <p:spPr>
          <a:xfrm>
            <a:off x="480493" y="5987178"/>
            <a:ext cx="178725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앱 실행 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71A9DB-4449-CDE8-3DBC-E51B5AAC3224}"/>
              </a:ext>
            </a:extLst>
          </p:cNvPr>
          <p:cNvSpPr txBox="1"/>
          <p:nvPr/>
        </p:nvSpPr>
        <p:spPr>
          <a:xfrm>
            <a:off x="2968597" y="5480815"/>
            <a:ext cx="193588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흔들어서 모드 선택</a:t>
            </a:r>
            <a:endParaRPr kumimoji="1" lang="en-US" altLang="ko-KR" sz="16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kumimoji="1" lang="en-US" altLang="ko-KR" sz="1600" dirty="0"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r>
              <a:rPr kumimoji="1"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사진촬영 버튼 클릭</a:t>
            </a:r>
            <a:endParaRPr lang="ko-KR" alt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C43097-0B49-B051-5B93-2E70CE3D74B1}"/>
              </a:ext>
            </a:extLst>
          </p:cNvPr>
          <p:cNvSpPr txBox="1"/>
          <p:nvPr/>
        </p:nvSpPr>
        <p:spPr>
          <a:xfrm>
            <a:off x="5724128" y="5537397"/>
            <a:ext cx="309634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  <a:endParaRPr kumimoji="1" lang="en-US" altLang="ko-KR" sz="18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C27A6B-9F04-5AEB-D467-6052D2613D9B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진영이한테</a:t>
            </a:r>
            <a:r>
              <a:rPr lang="ko-KR" altLang="en-US" b="1" dirty="0"/>
              <a:t> 사진 </a:t>
            </a:r>
            <a:r>
              <a:rPr lang="ko-KR" altLang="en-US" b="1" dirty="0" err="1"/>
              <a:t>깔끔한거</a:t>
            </a:r>
            <a:r>
              <a:rPr lang="ko-KR" altLang="en-US" b="1" dirty="0"/>
              <a:t> 받아서</a:t>
            </a:r>
            <a:endParaRPr lang="en-US" altLang="ko-KR" b="1" dirty="0"/>
          </a:p>
          <a:p>
            <a:pPr algn="ctr"/>
            <a:r>
              <a:rPr lang="ko-KR" altLang="en-US" b="1" dirty="0"/>
              <a:t>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algn="ctr"/>
            <a:r>
              <a:rPr lang="en-US" altLang="ko-KR" b="1" dirty="0"/>
              <a:t>-&gt; </a:t>
            </a:r>
            <a:r>
              <a:rPr lang="ko-KR" altLang="en-US" b="1" dirty="0" err="1"/>
              <a:t>제출전</a:t>
            </a:r>
            <a:r>
              <a:rPr lang="ko-KR" altLang="en-US" b="1" dirty="0"/>
              <a:t> 수정하면 </a:t>
            </a:r>
            <a:r>
              <a:rPr lang="ko-KR" altLang="en-US" b="1" dirty="0" err="1"/>
              <a:t>될듯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3442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D0B27A-387B-9362-0A90-BFC2F07A0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1" y="1930088"/>
            <a:ext cx="1915192" cy="42441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B169A8-8FE3-A328-DB6D-1227EBC0886E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220C79-10E2-D859-0699-5F3BBC8B3F5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022F10-DFBD-53F6-3577-A15B9EE62B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DB3343AF-EECA-B6EC-4271-16D405735CAC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UI/UX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정의서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2E73FE7C-D9AE-604D-9922-965CBDF7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847033-4DC1-625F-CD1B-4FC7A1A99F0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91" name="Rectangle 172">
            <a:extLst>
              <a:ext uri="{FF2B5EF4-FFF2-40B4-BE49-F238E27FC236}">
                <a16:creationId xmlns:a16="http://schemas.microsoft.com/office/drawing/2014/main" id="{D222DCE4-DAD9-B9EC-27DB-B9C92F19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775" y="2028899"/>
            <a:ext cx="4479280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ko-KR" altLang="en-US" sz="1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74E08-A89A-9EA1-F84B-67055DEE2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12F5BA-299A-0733-14FB-EEEB294E1FE6}"/>
              </a:ext>
            </a:extLst>
          </p:cNvPr>
          <p:cNvSpPr/>
          <p:nvPr/>
        </p:nvSpPr>
        <p:spPr>
          <a:xfrm>
            <a:off x="973497" y="2360687"/>
            <a:ext cx="1827134" cy="115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5BDA59-33EE-BD06-B914-8B5B13AB7952}"/>
              </a:ext>
            </a:extLst>
          </p:cNvPr>
          <p:cNvSpPr/>
          <p:nvPr/>
        </p:nvSpPr>
        <p:spPr>
          <a:xfrm>
            <a:off x="973497" y="2070383"/>
            <a:ext cx="738630" cy="216859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5" name="AutoShape 162">
            <a:extLst>
              <a:ext uri="{FF2B5EF4-FFF2-40B4-BE49-F238E27FC236}">
                <a16:creationId xmlns:a16="http://schemas.microsoft.com/office/drawing/2014/main" id="{EE68D379-8C72-9909-0846-40E8730EC7B3}"/>
              </a:ext>
            </a:extLst>
          </p:cNvPr>
          <p:cNvCxnSpPr>
            <a:cxnSpLocks noChangeShapeType="1"/>
            <a:endCxn id="9" idx="1"/>
          </p:cNvCxnSpPr>
          <p:nvPr/>
        </p:nvCxnSpPr>
        <p:spPr bwMode="auto">
          <a:xfrm>
            <a:off x="2745550" y="2208183"/>
            <a:ext cx="2076843" cy="298727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5">
            <a:extLst>
              <a:ext uri="{FF2B5EF4-FFF2-40B4-BE49-F238E27FC236}">
                <a16:creationId xmlns:a16="http://schemas.microsoft.com/office/drawing/2014/main" id="{A3023C6B-16BA-A6B0-54EC-A7D1B89DD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393" y="2383799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촬영 가능한 목록 </a:t>
            </a:r>
            <a:r>
              <a:rPr kumimoji="1" lang="en-US" altLang="ko-KR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kumimoji="1" lang="en-US" altLang="ko-KR" sz="1600" b="1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Object</a:t>
            </a:r>
            <a:r>
              <a:rPr kumimoji="1" lang="en-US" altLang="ko-KR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/Face/Text</a:t>
            </a:r>
          </a:p>
        </p:txBody>
      </p:sp>
      <p:sp>
        <p:nvSpPr>
          <p:cNvPr id="16" name="Text Box 95">
            <a:extLst>
              <a:ext uri="{FF2B5EF4-FFF2-40B4-BE49-F238E27FC236}">
                <a16:creationId xmlns:a16="http://schemas.microsoft.com/office/drawing/2014/main" id="{253AB18F-78DD-EB70-34C0-B646D6DFE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040" y="4629461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분석한 내용을 텍스트로 출력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7" name="AutoShape 162">
            <a:extLst>
              <a:ext uri="{FF2B5EF4-FFF2-40B4-BE49-F238E27FC236}">
                <a16:creationId xmlns:a16="http://schemas.microsoft.com/office/drawing/2014/main" id="{392B6C10-5DF3-19D2-CCF2-4B0FEBB0FE9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7860" y="4773969"/>
            <a:ext cx="2218196" cy="930719"/>
          </a:xfrm>
          <a:prstGeom prst="bentConnector3">
            <a:avLst>
              <a:gd name="adj1" fmla="val 47502"/>
            </a:avLst>
          </a:pr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" name="그래픽 27" descr="소리 중간 단색으로 채워진">
            <a:extLst>
              <a:ext uri="{FF2B5EF4-FFF2-40B4-BE49-F238E27FC236}">
                <a16:creationId xmlns:a16="http://schemas.microsoft.com/office/drawing/2014/main" id="{566AD095-62AE-201E-A3CA-31A908513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6056" y="5052690"/>
            <a:ext cx="914400" cy="914400"/>
          </a:xfrm>
          <a:prstGeom prst="rect">
            <a:avLst/>
          </a:prstGeom>
        </p:spPr>
      </p:pic>
      <p:cxnSp>
        <p:nvCxnSpPr>
          <p:cNvPr id="29" name="AutoShape 162">
            <a:extLst>
              <a:ext uri="{FF2B5EF4-FFF2-40B4-BE49-F238E27FC236}">
                <a16:creationId xmlns:a16="http://schemas.microsoft.com/office/drawing/2014/main" id="{0E5CA8DB-B10E-ACC2-60E6-931820FDC9B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7860" y="5507848"/>
            <a:ext cx="2218196" cy="194798"/>
          </a:xfrm>
          <a:prstGeom prst="bentConnector3">
            <a:avLst>
              <a:gd name="adj1" fmla="val 47502"/>
            </a:avLst>
          </a:pr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 Box 95">
            <a:extLst>
              <a:ext uri="{FF2B5EF4-FFF2-40B4-BE49-F238E27FC236}">
                <a16:creationId xmlns:a16="http://schemas.microsoft.com/office/drawing/2014/main" id="{1B5F0F25-868A-37E1-7742-5B31ACD26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056" y="5386779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음성으로 함께 출력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7" name="Text Box 100">
            <a:extLst>
              <a:ext uri="{FF2B5EF4-FFF2-40B4-BE49-F238E27FC236}">
                <a16:creationId xmlns:a16="http://schemas.microsoft.com/office/drawing/2014/main" id="{AFB16204-F5F9-2388-4976-0EC1AD2EA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18" y="1277143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chemeClr val="tx1"/>
              </a:buClr>
              <a:buFont typeface="Wingdings" panose="05000000000000000000" pitchFamily="2" charset="2"/>
              <a:buChar char=""/>
            </a:pP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촬영된 사진 인식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새로운 창으로 전환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 </a:t>
            </a:r>
            <a:r>
              <a:rPr kumimoji="1" lang="ko-KR" altLang="en-US" sz="1800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원본 사진 출력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800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분석된 내용 텍스트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및 </a:t>
            </a:r>
            <a:r>
              <a:rPr kumimoji="1" lang="ko-KR" altLang="en-US" sz="1800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음성 출력</a:t>
            </a:r>
            <a:r>
              <a:rPr kumimoji="1" lang="en-US" altLang="ko-KR" sz="1800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kumimoji="1" lang="ko-KR" altLang="ko-KR" sz="1800" dirty="0">
              <a:solidFill>
                <a:srgbClr val="006CFE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1" name="그림 10" descr="텍스트, 음료, 음료용기, 테이블웨어이(가) 표시된 사진&#10;&#10;자동 생성된 설명">
            <a:extLst>
              <a:ext uri="{FF2B5EF4-FFF2-40B4-BE49-F238E27FC236}">
                <a16:creationId xmlns:a16="http://schemas.microsoft.com/office/drawing/2014/main" id="{B830C158-3172-D889-BD25-BD658594D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9" y="2070383"/>
            <a:ext cx="1915191" cy="415910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6ED14CE-A823-DCA3-2635-C6E5FF5FF7A7}"/>
              </a:ext>
            </a:extLst>
          </p:cNvPr>
          <p:cNvCxnSpPr/>
          <p:nvPr/>
        </p:nvCxnSpPr>
        <p:spPr>
          <a:xfrm>
            <a:off x="2857860" y="3740908"/>
            <a:ext cx="2016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 Box 95">
            <a:extLst>
              <a:ext uri="{FF2B5EF4-FFF2-40B4-BE49-F238E27FC236}">
                <a16:creationId xmlns:a16="http://schemas.microsoft.com/office/drawing/2014/main" id="{1FE60C0B-FB2F-2CEA-F877-A1A9557D8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040" y="3627753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촬영된 사진은 전체화면으로 출력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1A5CD6-A32B-B145-0B85-E70719AE1394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진영이한테</a:t>
            </a:r>
            <a:r>
              <a:rPr lang="ko-KR" altLang="en-US" b="1" dirty="0"/>
              <a:t> 사진 </a:t>
            </a:r>
            <a:r>
              <a:rPr lang="ko-KR" altLang="en-US" b="1" dirty="0" err="1"/>
              <a:t>깔끔한거</a:t>
            </a:r>
            <a:r>
              <a:rPr lang="ko-KR" altLang="en-US" b="1" dirty="0"/>
              <a:t> 받아서</a:t>
            </a:r>
            <a:endParaRPr lang="en-US" altLang="ko-KR" b="1" dirty="0"/>
          </a:p>
          <a:p>
            <a:pPr algn="ctr"/>
            <a:r>
              <a:rPr lang="ko-KR" altLang="en-US" b="1" dirty="0"/>
              <a:t>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algn="ctr"/>
            <a:r>
              <a:rPr lang="en-US" altLang="ko-KR" b="1" dirty="0"/>
              <a:t>-&gt; </a:t>
            </a:r>
            <a:r>
              <a:rPr lang="ko-KR" altLang="en-US" b="1" dirty="0" err="1"/>
              <a:t>제출전</a:t>
            </a:r>
            <a:r>
              <a:rPr lang="ko-KR" altLang="en-US" b="1" dirty="0"/>
              <a:t> 수정하면 </a:t>
            </a:r>
            <a:r>
              <a:rPr lang="ko-KR" altLang="en-US" b="1" dirty="0" err="1"/>
              <a:t>될듯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39505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9" name="사각형: 둥근 모서리 18478">
            <a:extLst>
              <a:ext uri="{FF2B5EF4-FFF2-40B4-BE49-F238E27FC236}">
                <a16:creationId xmlns:a16="http://schemas.microsoft.com/office/drawing/2014/main" id="{F9223116-E67E-ABD1-40AA-9626E77CF409}"/>
              </a:ext>
            </a:extLst>
          </p:cNvPr>
          <p:cNvSpPr/>
          <p:nvPr/>
        </p:nvSpPr>
        <p:spPr>
          <a:xfrm>
            <a:off x="3874400" y="1303256"/>
            <a:ext cx="1345672" cy="5506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B618D-A508-B9C5-1978-14C4B545933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7D496E4-A8D2-7913-3925-1BBD6B9E675C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45504C-38F0-4359-4422-AFF98165BD4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3F376165-3D94-66BF-38F5-7C7E13453E38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메뉴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8438" name="Picture 2">
            <a:extLst>
              <a:ext uri="{FF2B5EF4-FFF2-40B4-BE49-F238E27FC236}">
                <a16:creationId xmlns:a16="http://schemas.microsoft.com/office/drawing/2014/main" id="{DC66301A-0BFA-6D8E-08B0-42BE8F1A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막힌 원호 34">
            <a:extLst>
              <a:ext uri="{FF2B5EF4-FFF2-40B4-BE49-F238E27FC236}">
                <a16:creationId xmlns:a16="http://schemas.microsoft.com/office/drawing/2014/main" id="{FCC01C35-1270-CBE3-5981-6E6A14E6B59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40" name="Rectangle 2">
            <a:extLst>
              <a:ext uri="{FF2B5EF4-FFF2-40B4-BE49-F238E27FC236}">
                <a16:creationId xmlns:a16="http://schemas.microsoft.com/office/drawing/2014/main" id="{8C6718E4-B953-D2CE-A528-8DADFD4AE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6E36AF-7CB4-F22F-5489-9B66318A7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B313110-BA17-8FE0-BB9F-E39F31433FD0}"/>
              </a:ext>
            </a:extLst>
          </p:cNvPr>
          <p:cNvGrpSpPr/>
          <p:nvPr/>
        </p:nvGrpSpPr>
        <p:grpSpPr>
          <a:xfrm>
            <a:off x="3692840" y="1159295"/>
            <a:ext cx="1758318" cy="828092"/>
            <a:chOff x="776423" y="3032956"/>
            <a:chExt cx="1758676" cy="79208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FCACEB0-5521-A17E-275D-5EF5E3CD209E}"/>
                </a:ext>
              </a:extLst>
            </p:cNvPr>
            <p:cNvSpPr/>
            <p:nvPr/>
          </p:nvSpPr>
          <p:spPr>
            <a:xfrm>
              <a:off x="776423" y="3032956"/>
              <a:ext cx="1758676" cy="79208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72DD8C-BB39-C773-2B00-034A9DAE66CF}"/>
                </a:ext>
              </a:extLst>
            </p:cNvPr>
            <p:cNvSpPr txBox="1"/>
            <p:nvPr/>
          </p:nvSpPr>
          <p:spPr>
            <a:xfrm>
              <a:off x="840392" y="3259723"/>
              <a:ext cx="1581203" cy="382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사진 묘사 </a:t>
              </a:r>
              <a:r>
                <a:rPr lang="en-US" altLang="ko-KR" sz="2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APP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76A403-ADD4-53DF-B84F-7CAB194E2B80}"/>
              </a:ext>
            </a:extLst>
          </p:cNvPr>
          <p:cNvSpPr/>
          <p:nvPr/>
        </p:nvSpPr>
        <p:spPr>
          <a:xfrm>
            <a:off x="3692840" y="2543001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BBFB3C-C2E3-A0DE-AB70-A432579CD60A}"/>
              </a:ext>
            </a:extLst>
          </p:cNvPr>
          <p:cNvSpPr/>
          <p:nvPr/>
        </p:nvSpPr>
        <p:spPr>
          <a:xfrm>
            <a:off x="7199274" y="2571525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9B8D96-3D6E-8580-1187-FECE7699F891}"/>
              </a:ext>
            </a:extLst>
          </p:cNvPr>
          <p:cNvSpPr/>
          <p:nvPr/>
        </p:nvSpPr>
        <p:spPr>
          <a:xfrm>
            <a:off x="312216" y="2569384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367FE-6E3C-261D-E855-0853A955C7A5}"/>
              </a:ext>
            </a:extLst>
          </p:cNvPr>
          <p:cNvSpPr txBox="1"/>
          <p:nvPr/>
        </p:nvSpPr>
        <p:spPr>
          <a:xfrm>
            <a:off x="731151" y="266213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사진 찍기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DA1D87-D748-EBA1-036B-F1AB17C83365}"/>
              </a:ext>
            </a:extLst>
          </p:cNvPr>
          <p:cNvSpPr txBox="1"/>
          <p:nvPr/>
        </p:nvSpPr>
        <p:spPr>
          <a:xfrm>
            <a:off x="3830449" y="2654512"/>
            <a:ext cx="14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갤러리 사진 분석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B195F6-DA4E-C202-F0F2-E95B8DDD41EE}"/>
              </a:ext>
            </a:extLst>
          </p:cNvPr>
          <p:cNvSpPr txBox="1"/>
          <p:nvPr/>
        </p:nvSpPr>
        <p:spPr>
          <a:xfrm>
            <a:off x="7618210" y="265451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어플 소개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393635-3F6A-9614-638E-625D5EE4C12D}"/>
              </a:ext>
            </a:extLst>
          </p:cNvPr>
          <p:cNvSpPr/>
          <p:nvPr/>
        </p:nvSpPr>
        <p:spPr>
          <a:xfrm>
            <a:off x="466290" y="3573016"/>
            <a:ext cx="1450167" cy="5548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2D4B33-C800-252B-DE7B-B2598A6C9C58}"/>
              </a:ext>
            </a:extLst>
          </p:cNvPr>
          <p:cNvSpPr txBox="1"/>
          <p:nvPr/>
        </p:nvSpPr>
        <p:spPr>
          <a:xfrm>
            <a:off x="676300" y="3666510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카메라 기능</a:t>
            </a:r>
            <a:endParaRPr lang="en-US" altLang="ko-KR" sz="1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BE4B16-63D8-E1D1-30C1-51184DDEEB23}"/>
              </a:ext>
            </a:extLst>
          </p:cNvPr>
          <p:cNvSpPr/>
          <p:nvPr/>
        </p:nvSpPr>
        <p:spPr>
          <a:xfrm>
            <a:off x="2358701" y="4653136"/>
            <a:ext cx="1450167" cy="1728738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6CE6B-5FC3-3B03-9787-CC48ECE3D588}"/>
              </a:ext>
            </a:extLst>
          </p:cNvPr>
          <p:cNvSpPr txBox="1"/>
          <p:nvPr/>
        </p:nvSpPr>
        <p:spPr>
          <a:xfrm>
            <a:off x="2827944" y="477666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1A54ADA-EC94-0D16-E1DE-2CB903F710B6}"/>
              </a:ext>
            </a:extLst>
          </p:cNvPr>
          <p:cNvSpPr/>
          <p:nvPr/>
        </p:nvSpPr>
        <p:spPr>
          <a:xfrm>
            <a:off x="2495661" y="4776665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647D37-6BFB-172B-C801-4EE76371F3E2}"/>
              </a:ext>
            </a:extLst>
          </p:cNvPr>
          <p:cNvSpPr txBox="1"/>
          <p:nvPr/>
        </p:nvSpPr>
        <p:spPr>
          <a:xfrm>
            <a:off x="2877749" y="48130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7D8DD84-A391-78AD-9078-B8C417E75D47}"/>
              </a:ext>
            </a:extLst>
          </p:cNvPr>
          <p:cNvSpPr/>
          <p:nvPr/>
        </p:nvSpPr>
        <p:spPr>
          <a:xfrm>
            <a:off x="2495661" y="5280632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FD632-C807-B756-F980-D7218BDEEEF6}"/>
              </a:ext>
            </a:extLst>
          </p:cNvPr>
          <p:cNvSpPr txBox="1"/>
          <p:nvPr/>
        </p:nvSpPr>
        <p:spPr>
          <a:xfrm>
            <a:off x="2714242" y="532099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분석내용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C605D59-9C94-E2DF-A78A-CD90C884E472}"/>
              </a:ext>
            </a:extLst>
          </p:cNvPr>
          <p:cNvSpPr/>
          <p:nvPr/>
        </p:nvSpPr>
        <p:spPr>
          <a:xfrm>
            <a:off x="2495661" y="5815060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CA2F45-9C09-5EC1-DB9F-2A3A1926C865}"/>
              </a:ext>
            </a:extLst>
          </p:cNvPr>
          <p:cNvSpPr txBox="1"/>
          <p:nvPr/>
        </p:nvSpPr>
        <p:spPr>
          <a:xfrm>
            <a:off x="2706339" y="58514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저장기능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B1180D-5B08-B8DD-0345-4969DECD2E1F}"/>
              </a:ext>
            </a:extLst>
          </p:cNvPr>
          <p:cNvSpPr/>
          <p:nvPr/>
        </p:nvSpPr>
        <p:spPr>
          <a:xfrm>
            <a:off x="3831321" y="3571663"/>
            <a:ext cx="1450167" cy="5548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62E595-5970-4B98-7E67-23BE1A5354D8}"/>
              </a:ext>
            </a:extLst>
          </p:cNvPr>
          <p:cNvSpPr txBox="1"/>
          <p:nvPr/>
        </p:nvSpPr>
        <p:spPr>
          <a:xfrm>
            <a:off x="4152653" y="3665157"/>
            <a:ext cx="838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사진 선택</a:t>
            </a:r>
            <a:endParaRPr lang="en-US" altLang="ko-KR" sz="1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C6F5E0-A9BA-B270-B6CB-17E9F49BDB51}"/>
              </a:ext>
            </a:extLst>
          </p:cNvPr>
          <p:cNvSpPr/>
          <p:nvPr/>
        </p:nvSpPr>
        <p:spPr>
          <a:xfrm>
            <a:off x="7353349" y="5059940"/>
            <a:ext cx="1450167" cy="118701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0697FD-3827-6911-1F88-28118A8F1ABE}"/>
              </a:ext>
            </a:extLst>
          </p:cNvPr>
          <p:cNvSpPr txBox="1"/>
          <p:nvPr/>
        </p:nvSpPr>
        <p:spPr>
          <a:xfrm>
            <a:off x="7822592" y="518346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690BE62-621F-9C02-88C3-C98967072B2A}"/>
              </a:ext>
            </a:extLst>
          </p:cNvPr>
          <p:cNvSpPr/>
          <p:nvPr/>
        </p:nvSpPr>
        <p:spPr>
          <a:xfrm>
            <a:off x="7490309" y="5183469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B168A7-73F7-D558-3FB1-C99DF3BE907B}"/>
              </a:ext>
            </a:extLst>
          </p:cNvPr>
          <p:cNvSpPr txBox="1"/>
          <p:nvPr/>
        </p:nvSpPr>
        <p:spPr>
          <a:xfrm>
            <a:off x="7784120" y="5228882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사용법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3F8E291-0C88-E35F-537E-89C2B39C06E9}"/>
              </a:ext>
            </a:extLst>
          </p:cNvPr>
          <p:cNvSpPr/>
          <p:nvPr/>
        </p:nvSpPr>
        <p:spPr>
          <a:xfrm>
            <a:off x="7490309" y="5687436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F6A1DD-A59A-45B5-15DD-0E352F6A9495}"/>
              </a:ext>
            </a:extLst>
          </p:cNvPr>
          <p:cNvSpPr txBox="1"/>
          <p:nvPr/>
        </p:nvSpPr>
        <p:spPr>
          <a:xfrm>
            <a:off x="7724348" y="5727800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사용 모델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8444" name="연결선: 꺾임 18443">
            <a:extLst>
              <a:ext uri="{FF2B5EF4-FFF2-40B4-BE49-F238E27FC236}">
                <a16:creationId xmlns:a16="http://schemas.microsoft.com/office/drawing/2014/main" id="{C65114FD-2F6C-49F3-5E10-EA411E1B251C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rot="5400000">
            <a:off x="2590689" y="588073"/>
            <a:ext cx="581997" cy="33806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0" name="연결선: 꺾임 18449">
            <a:extLst>
              <a:ext uri="{FF2B5EF4-FFF2-40B4-BE49-F238E27FC236}">
                <a16:creationId xmlns:a16="http://schemas.microsoft.com/office/drawing/2014/main" id="{F60E7E53-1F14-404B-FFE5-06011C76E63F}"/>
              </a:ext>
            </a:extLst>
          </p:cNvPr>
          <p:cNvCxnSpPr>
            <a:cxnSpLocks/>
            <a:stCxn id="2" idx="2"/>
            <a:endCxn id="21" idx="0"/>
          </p:cNvCxnSpPr>
          <p:nvPr/>
        </p:nvCxnSpPr>
        <p:spPr>
          <a:xfrm rot="16200000" flipH="1">
            <a:off x="6033147" y="526239"/>
            <a:ext cx="584138" cy="35064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1" name="연결선: 꺾임 18450">
            <a:extLst>
              <a:ext uri="{FF2B5EF4-FFF2-40B4-BE49-F238E27FC236}">
                <a16:creationId xmlns:a16="http://schemas.microsoft.com/office/drawing/2014/main" id="{FA8928B4-8318-C04B-BFF8-D67E826078EA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 rot="5400000">
            <a:off x="4294192" y="2265194"/>
            <a:ext cx="555614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6" name="연결선: 꺾임 18455">
            <a:extLst>
              <a:ext uri="{FF2B5EF4-FFF2-40B4-BE49-F238E27FC236}">
                <a16:creationId xmlns:a16="http://schemas.microsoft.com/office/drawing/2014/main" id="{57047C17-975B-9B29-CAD1-C4E566B565F9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rot="5400000">
            <a:off x="966978" y="3348618"/>
            <a:ext cx="44879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5" name="연결선: 꺾임 18464">
            <a:extLst>
              <a:ext uri="{FF2B5EF4-FFF2-40B4-BE49-F238E27FC236}">
                <a16:creationId xmlns:a16="http://schemas.microsoft.com/office/drawing/2014/main" id="{63979728-7939-F8AC-016F-C6EA0E68BBCB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16200000" flipH="1">
            <a:off x="1874938" y="3444288"/>
            <a:ext cx="525283" cy="18924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8" name="연결선: 꺾임 18467">
            <a:extLst>
              <a:ext uri="{FF2B5EF4-FFF2-40B4-BE49-F238E27FC236}">
                <a16:creationId xmlns:a16="http://schemas.microsoft.com/office/drawing/2014/main" id="{3AF89911-81B2-B86A-ACD2-CEB2386CE305}"/>
              </a:ext>
            </a:extLst>
          </p:cNvPr>
          <p:cNvCxnSpPr>
            <a:cxnSpLocks/>
            <a:stCxn id="40" idx="2"/>
            <a:endCxn id="27" idx="0"/>
          </p:cNvCxnSpPr>
          <p:nvPr/>
        </p:nvCxnSpPr>
        <p:spPr>
          <a:xfrm rot="5400000">
            <a:off x="3556777" y="3653508"/>
            <a:ext cx="526636" cy="14726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76" name="직선 연결선 18475">
            <a:extLst>
              <a:ext uri="{FF2B5EF4-FFF2-40B4-BE49-F238E27FC236}">
                <a16:creationId xmlns:a16="http://schemas.microsoft.com/office/drawing/2014/main" id="{20BC4010-5068-5258-FA9E-8CA219DC0D83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>
            <a:off x="8078433" y="3126362"/>
            <a:ext cx="0" cy="1933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43DAE5-C525-D63F-5867-EB544FF50B1E}"/>
              </a:ext>
            </a:extLst>
          </p:cNvPr>
          <p:cNvCxnSpPr>
            <a:cxnSpLocks/>
          </p:cNvCxnSpPr>
          <p:nvPr/>
        </p:nvCxnSpPr>
        <p:spPr>
          <a:xfrm rot="5400000">
            <a:off x="4356291" y="3338710"/>
            <a:ext cx="44879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B8B644-00E9-C7B0-F080-ACDB2949FE4F}"/>
              </a:ext>
            </a:extLst>
          </p:cNvPr>
          <p:cNvSpPr/>
          <p:nvPr/>
        </p:nvSpPr>
        <p:spPr>
          <a:xfrm>
            <a:off x="4198194" y="0"/>
            <a:ext cx="4945806" cy="21278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이걸로 </a:t>
            </a:r>
            <a:r>
              <a:rPr lang="ko-KR" altLang="en-US" b="1" dirty="0" err="1"/>
              <a:t>대체하는게</a:t>
            </a:r>
            <a:r>
              <a:rPr lang="ko-KR" altLang="en-US" b="1" dirty="0"/>
              <a:t> </a:t>
            </a:r>
            <a:r>
              <a:rPr lang="ko-KR" altLang="en-US" b="1" dirty="0" err="1"/>
              <a:t>좋지않을까</a:t>
            </a:r>
            <a:r>
              <a:rPr lang="en-US" altLang="ko-KR" b="1" dirty="0"/>
              <a:t>? -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endParaRPr lang="en-US" altLang="ko-KR" b="1" dirty="0"/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번</a:t>
            </a:r>
            <a:r>
              <a:rPr lang="en-US" altLang="ko-KR" b="1" dirty="0"/>
              <a:t>. </a:t>
            </a:r>
            <a:r>
              <a:rPr lang="ko-KR" altLang="en-US" b="1" dirty="0"/>
              <a:t>해당 페이지 수정</a:t>
            </a:r>
            <a:r>
              <a:rPr lang="en-US" altLang="ko-KR" b="1" dirty="0"/>
              <a:t>+</a:t>
            </a:r>
            <a:r>
              <a:rPr lang="ko-KR" altLang="en-US" b="1" dirty="0"/>
              <a:t>우측 사진 추가</a:t>
            </a:r>
            <a:endParaRPr lang="en-US" altLang="ko-KR" b="1" dirty="0"/>
          </a:p>
          <a:p>
            <a:pPr algn="ctr"/>
            <a:r>
              <a:rPr lang="en-US" altLang="ko-KR" b="1" dirty="0"/>
              <a:t>2</a:t>
            </a:r>
            <a:r>
              <a:rPr lang="ko-KR" altLang="en-US" b="1" dirty="0"/>
              <a:t>번</a:t>
            </a:r>
            <a:r>
              <a:rPr lang="en-US" altLang="ko-KR" b="1" dirty="0"/>
              <a:t>. </a:t>
            </a:r>
            <a:r>
              <a:rPr lang="ko-KR" altLang="en-US" b="1" dirty="0"/>
              <a:t>우측사진으로 대체</a:t>
            </a:r>
            <a:r>
              <a:rPr lang="en-US" altLang="ko-KR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어떤 게 좋을지 한번 생각하고 알려줘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8" name="그림 7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266CF551-F869-D987-1C70-951B8A17D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102" y="-50503"/>
            <a:ext cx="6357264" cy="43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2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837438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AI01_OBJ01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이미지의 종류의 따라 분석 내용을 보여줌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 버튼을 통해 이 내용을 기기에 저장할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촬영했던 사진을 서버에 보낸 뒤에 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뿐만 아니라 텍스트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다양한 분석 내용을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내용을 갤러리 저장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버튼을 이용하여 사진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내용이 같이 담긴 사진을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기기 갤러리에 따로 저장하여 나중에 분석 내용을 다시 볼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사물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음료, 음료용기, 테이블웨어이(가) 표시된 사진&#10;&#10;자동 생성된 설명">
            <a:extLst>
              <a:ext uri="{FF2B5EF4-FFF2-40B4-BE49-F238E27FC236}">
                <a16:creationId xmlns:a16="http://schemas.microsoft.com/office/drawing/2014/main" id="{8E9DC632-52FA-701B-1B28-C69C11914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341438"/>
            <a:ext cx="2174528" cy="47222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F6E62E-4462-FA45-8344-CDC7FD644FFA}"/>
              </a:ext>
            </a:extLst>
          </p:cNvPr>
          <p:cNvSpPr/>
          <p:nvPr/>
        </p:nvSpPr>
        <p:spPr>
          <a:xfrm>
            <a:off x="5177384" y="-1334226"/>
            <a:ext cx="4176464" cy="2682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진영이한테</a:t>
            </a:r>
            <a:r>
              <a:rPr lang="ko-KR" altLang="en-US" b="1" dirty="0"/>
              <a:t> 사진 </a:t>
            </a:r>
            <a:r>
              <a:rPr lang="ko-KR" altLang="en-US" b="1" dirty="0" err="1"/>
              <a:t>깔끔한거</a:t>
            </a:r>
            <a:r>
              <a:rPr lang="ko-KR" altLang="en-US" b="1" dirty="0"/>
              <a:t> 받아서</a:t>
            </a:r>
            <a:endParaRPr lang="en-US" altLang="ko-KR" b="1" dirty="0"/>
          </a:p>
          <a:p>
            <a:pPr algn="ctr"/>
            <a:r>
              <a:rPr lang="ko-KR" altLang="en-US" b="1" dirty="0"/>
              <a:t>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사진만</a:t>
            </a:r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</a:rPr>
              <a:t>! </a:t>
            </a:r>
            <a:r>
              <a:rPr lang="ko-KR" altLang="en-US" b="1" dirty="0" err="1"/>
              <a:t>제출전</a:t>
            </a:r>
            <a:r>
              <a:rPr lang="ko-KR" altLang="en-US" b="1" dirty="0"/>
              <a:t> 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/>
              <a:t>내용은 미리 수정하면 </a:t>
            </a:r>
            <a:r>
              <a:rPr lang="ko-KR" altLang="en-US" b="1" dirty="0" err="1"/>
              <a:t>좋을듯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endParaRPr lang="en-US" altLang="ko-KR" b="1" dirty="0"/>
          </a:p>
          <a:p>
            <a:pPr algn="ctr"/>
            <a:r>
              <a:rPr lang="ko-KR" altLang="en-US" b="1" dirty="0"/>
              <a:t>그리고 </a:t>
            </a:r>
            <a:r>
              <a:rPr lang="en-US" altLang="ko-KR" b="1" dirty="0"/>
              <a:t>‘</a:t>
            </a:r>
            <a:r>
              <a:rPr lang="ko-KR" altLang="en-US" b="1" dirty="0"/>
              <a:t>기능 번호</a:t>
            </a:r>
            <a:r>
              <a:rPr lang="en-US" altLang="ko-KR" b="1" dirty="0"/>
              <a:t>(</a:t>
            </a:r>
            <a:r>
              <a:rPr lang="ko-KR" altLang="en-US" b="1" dirty="0"/>
              <a:t>요구사항</a:t>
            </a:r>
            <a:r>
              <a:rPr lang="en-US" altLang="ko-KR" b="1" dirty="0"/>
              <a:t>)＇</a:t>
            </a:r>
            <a:r>
              <a:rPr lang="ko-KR" altLang="en-US" b="1" dirty="0"/>
              <a:t>에 따라</a:t>
            </a:r>
            <a:endParaRPr lang="en-US" altLang="ko-KR" b="1" dirty="0"/>
          </a:p>
          <a:p>
            <a:pPr algn="ctr"/>
            <a:r>
              <a:rPr lang="ko-KR" altLang="en-US" b="1" dirty="0"/>
              <a:t>대표적인 사진은 다 </a:t>
            </a:r>
            <a:r>
              <a:rPr lang="ko-KR" altLang="en-US" b="1" dirty="0" err="1"/>
              <a:t>넣는게</a:t>
            </a:r>
            <a:r>
              <a:rPr lang="ko-KR" altLang="en-US" b="1" dirty="0"/>
              <a:t> </a:t>
            </a:r>
            <a:r>
              <a:rPr lang="ko-KR" altLang="en-US" b="1" dirty="0" err="1"/>
              <a:t>좋아보여서</a:t>
            </a:r>
            <a:endParaRPr lang="en-US" altLang="ko-KR" b="1" dirty="0"/>
          </a:p>
          <a:p>
            <a:pPr algn="ctr"/>
            <a:r>
              <a:rPr lang="ko-KR" altLang="en-US" b="1" dirty="0" err="1"/>
              <a:t>그에따른</a:t>
            </a:r>
            <a:r>
              <a:rPr lang="ko-KR" altLang="en-US" b="1" dirty="0"/>
              <a:t> 수정 </a:t>
            </a:r>
            <a:r>
              <a:rPr lang="ko-KR" altLang="en-US" b="1" dirty="0" err="1"/>
              <a:t>부탁행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3337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98475"/>
              </p:ext>
            </p:extLst>
          </p:nvPr>
        </p:nvGraphicFramePr>
        <p:xfrm>
          <a:off x="551880" y="1343789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AI02_FACE01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이미지에서 얼굴을 찾고 각 얼굴을 분석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한 사람 뿐만 아니라 여러 명의 사람도 분석 가능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얼굴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사진에 대해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Face Detection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을 진행하여 얼굴이 존재하는지 여부를 판단하고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존재한다면 감정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나이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성별을 예측하여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얼굴이 존재하지 않다면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없음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으로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내용을 갤러리 저장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버튼을 이용하여 사진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내용이 같이 담긴 사진을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기기 갤러리에 따로 저장하여 나중에 분석 내용을 다시 볼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얼굴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79" y="1343789"/>
            <a:ext cx="2131913" cy="4613434"/>
          </a:xfrm>
          <a:prstGeom prst="rect">
            <a:avLst/>
          </a:prstGeom>
        </p:spPr>
      </p:pic>
      <p:pic>
        <p:nvPicPr>
          <p:cNvPr id="6" name="그림 5" descr="텍스트, 안경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5A01AA9D-FBF4-4D30-F3FD-D61B02D7E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0" y="1345378"/>
            <a:ext cx="2190066" cy="46118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C96213-EDD4-7311-B511-2DA96ADCB032}"/>
              </a:ext>
            </a:extLst>
          </p:cNvPr>
          <p:cNvSpPr/>
          <p:nvPr/>
        </p:nvSpPr>
        <p:spPr>
          <a:xfrm>
            <a:off x="5177384" y="-1334226"/>
            <a:ext cx="4176464" cy="2682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진영이한테</a:t>
            </a:r>
            <a:r>
              <a:rPr lang="ko-KR" altLang="en-US" b="1" dirty="0"/>
              <a:t> 사진 </a:t>
            </a:r>
            <a:r>
              <a:rPr lang="ko-KR" altLang="en-US" b="1" dirty="0" err="1"/>
              <a:t>깔끔한거</a:t>
            </a:r>
            <a:r>
              <a:rPr lang="ko-KR" altLang="en-US" b="1" dirty="0"/>
              <a:t> 받아서</a:t>
            </a:r>
            <a:endParaRPr lang="en-US" altLang="ko-KR" b="1" dirty="0"/>
          </a:p>
          <a:p>
            <a:pPr algn="ctr"/>
            <a:r>
              <a:rPr lang="ko-KR" altLang="en-US" b="1" dirty="0"/>
              <a:t>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사진만</a:t>
            </a:r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</a:rPr>
              <a:t>! </a:t>
            </a:r>
            <a:r>
              <a:rPr lang="ko-KR" altLang="en-US" b="1" dirty="0" err="1"/>
              <a:t>제출전</a:t>
            </a:r>
            <a:r>
              <a:rPr lang="ko-KR" altLang="en-US" b="1" dirty="0"/>
              <a:t> 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/>
              <a:t>내용은 미리 수정하면 </a:t>
            </a:r>
            <a:r>
              <a:rPr lang="ko-KR" altLang="en-US" b="1" dirty="0" err="1"/>
              <a:t>좋을듯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endParaRPr lang="en-US" altLang="ko-KR" b="1" dirty="0"/>
          </a:p>
          <a:p>
            <a:pPr algn="ctr"/>
            <a:r>
              <a:rPr lang="ko-KR" altLang="en-US" b="1" dirty="0"/>
              <a:t>그리고 </a:t>
            </a:r>
            <a:r>
              <a:rPr lang="en-US" altLang="ko-KR" b="1" dirty="0"/>
              <a:t>‘</a:t>
            </a:r>
            <a:r>
              <a:rPr lang="ko-KR" altLang="en-US" b="1" dirty="0"/>
              <a:t>기능 번호</a:t>
            </a:r>
            <a:r>
              <a:rPr lang="en-US" altLang="ko-KR" b="1" dirty="0"/>
              <a:t>(</a:t>
            </a:r>
            <a:r>
              <a:rPr lang="ko-KR" altLang="en-US" b="1" dirty="0"/>
              <a:t>요구사항</a:t>
            </a:r>
            <a:r>
              <a:rPr lang="en-US" altLang="ko-KR" b="1" dirty="0"/>
              <a:t>)＇</a:t>
            </a:r>
            <a:r>
              <a:rPr lang="ko-KR" altLang="en-US" b="1" dirty="0"/>
              <a:t>에 따라</a:t>
            </a:r>
            <a:endParaRPr lang="en-US" altLang="ko-KR" b="1" dirty="0"/>
          </a:p>
          <a:p>
            <a:pPr algn="ctr"/>
            <a:r>
              <a:rPr lang="ko-KR" altLang="en-US" b="1" dirty="0"/>
              <a:t>대표적인 사진은 다 </a:t>
            </a:r>
            <a:r>
              <a:rPr lang="ko-KR" altLang="en-US" b="1" dirty="0" err="1"/>
              <a:t>넣는게</a:t>
            </a:r>
            <a:r>
              <a:rPr lang="ko-KR" altLang="en-US" b="1" dirty="0"/>
              <a:t> </a:t>
            </a:r>
            <a:r>
              <a:rPr lang="ko-KR" altLang="en-US" b="1" dirty="0" err="1"/>
              <a:t>좋아보여서</a:t>
            </a:r>
            <a:endParaRPr lang="en-US" altLang="ko-KR" b="1" dirty="0"/>
          </a:p>
          <a:p>
            <a:pPr algn="ctr"/>
            <a:r>
              <a:rPr lang="ko-KR" altLang="en-US" b="1" dirty="0" err="1"/>
              <a:t>그에따른</a:t>
            </a:r>
            <a:r>
              <a:rPr lang="ko-KR" altLang="en-US" b="1" dirty="0"/>
              <a:t> 수정 </a:t>
            </a:r>
            <a:r>
              <a:rPr lang="ko-KR" altLang="en-US" b="1" dirty="0" err="1"/>
              <a:t>부탁행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398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28397"/>
              </p:ext>
            </p:extLst>
          </p:nvPr>
        </p:nvGraphicFramePr>
        <p:xfrm>
          <a:off x="539750" y="1341438"/>
          <a:ext cx="7993063" cy="4827075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AI03_TEXT01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나온 모든 텍스트를 분석하여 출력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일반 글씨 분석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텍스트 분석 내용 출력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보이는 모든 글자를 출력하여 자세히 볼 수 있게 하는 기능이다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 기능을 통해 텍스트 결과를 음성으로 전달 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텍스트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9" name="그림 8" descr="텍스트, 책, 종이, 출판이(가) 표시된 사진&#10;&#10;자동 생성된 설명">
            <a:extLst>
              <a:ext uri="{FF2B5EF4-FFF2-40B4-BE49-F238E27FC236}">
                <a16:creationId xmlns:a16="http://schemas.microsoft.com/office/drawing/2014/main" id="{80FE47AF-3926-EBC5-35F8-0F87EACB6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8" y="1334119"/>
            <a:ext cx="2360598" cy="48490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0389A0E-7960-41A0-69C3-9821C2EADC78}"/>
              </a:ext>
            </a:extLst>
          </p:cNvPr>
          <p:cNvSpPr/>
          <p:nvPr/>
        </p:nvSpPr>
        <p:spPr>
          <a:xfrm>
            <a:off x="5177384" y="-1334226"/>
            <a:ext cx="4176464" cy="2682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진영이한테</a:t>
            </a:r>
            <a:r>
              <a:rPr lang="ko-KR" altLang="en-US" b="1" dirty="0"/>
              <a:t> 사진 </a:t>
            </a:r>
            <a:r>
              <a:rPr lang="ko-KR" altLang="en-US" b="1" dirty="0" err="1"/>
              <a:t>깔끔한거</a:t>
            </a:r>
            <a:r>
              <a:rPr lang="ko-KR" altLang="en-US" b="1" dirty="0"/>
              <a:t> 받아서</a:t>
            </a:r>
            <a:endParaRPr lang="en-US" altLang="ko-KR" b="1" dirty="0"/>
          </a:p>
          <a:p>
            <a:pPr algn="ctr"/>
            <a:r>
              <a:rPr lang="ko-KR" altLang="en-US" b="1" dirty="0"/>
              <a:t>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사진만</a:t>
            </a:r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</a:rPr>
              <a:t>! </a:t>
            </a:r>
            <a:r>
              <a:rPr lang="ko-KR" altLang="en-US" b="1" dirty="0" err="1"/>
              <a:t>제출전</a:t>
            </a:r>
            <a:r>
              <a:rPr lang="ko-KR" altLang="en-US" b="1" dirty="0"/>
              <a:t> 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/>
              <a:t>내용은 미리 수정하면 </a:t>
            </a:r>
            <a:r>
              <a:rPr lang="ko-KR" altLang="en-US" b="1" dirty="0" err="1"/>
              <a:t>좋을듯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endParaRPr lang="en-US" altLang="ko-KR" b="1" dirty="0"/>
          </a:p>
          <a:p>
            <a:pPr algn="ctr"/>
            <a:r>
              <a:rPr lang="ko-KR" altLang="en-US" b="1" dirty="0"/>
              <a:t>그리고 </a:t>
            </a:r>
            <a:r>
              <a:rPr lang="en-US" altLang="ko-KR" b="1" dirty="0"/>
              <a:t>‘</a:t>
            </a:r>
            <a:r>
              <a:rPr lang="ko-KR" altLang="en-US" b="1" dirty="0"/>
              <a:t>기능 번호</a:t>
            </a:r>
            <a:r>
              <a:rPr lang="en-US" altLang="ko-KR" b="1" dirty="0"/>
              <a:t>(</a:t>
            </a:r>
            <a:r>
              <a:rPr lang="ko-KR" altLang="en-US" b="1" dirty="0"/>
              <a:t>요구사항</a:t>
            </a:r>
            <a:r>
              <a:rPr lang="en-US" altLang="ko-KR" b="1" dirty="0"/>
              <a:t>)＇</a:t>
            </a:r>
            <a:r>
              <a:rPr lang="ko-KR" altLang="en-US" b="1" dirty="0"/>
              <a:t>에 따라</a:t>
            </a:r>
            <a:endParaRPr lang="en-US" altLang="ko-KR" b="1" dirty="0"/>
          </a:p>
          <a:p>
            <a:pPr algn="ctr"/>
            <a:r>
              <a:rPr lang="ko-KR" altLang="en-US" b="1" dirty="0"/>
              <a:t>대표적인 사진은 다 </a:t>
            </a:r>
            <a:r>
              <a:rPr lang="ko-KR" altLang="en-US" b="1" dirty="0" err="1"/>
              <a:t>넣는게</a:t>
            </a:r>
            <a:r>
              <a:rPr lang="ko-KR" altLang="en-US" b="1" dirty="0"/>
              <a:t> </a:t>
            </a:r>
            <a:r>
              <a:rPr lang="ko-KR" altLang="en-US" b="1" dirty="0" err="1"/>
              <a:t>좋아보여서</a:t>
            </a:r>
            <a:endParaRPr lang="en-US" altLang="ko-KR" b="1" dirty="0"/>
          </a:p>
          <a:p>
            <a:pPr algn="ctr"/>
            <a:r>
              <a:rPr lang="ko-KR" altLang="en-US" b="1" dirty="0" err="1"/>
              <a:t>그에따른</a:t>
            </a:r>
            <a:r>
              <a:rPr lang="ko-KR" altLang="en-US" b="1" dirty="0"/>
              <a:t> 수정 </a:t>
            </a:r>
            <a:r>
              <a:rPr lang="ko-KR" altLang="en-US" b="1" dirty="0" err="1"/>
              <a:t>부탁행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3474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52490"/>
              </p:ext>
            </p:extLst>
          </p:nvPr>
        </p:nvGraphicFramePr>
        <p:xfrm>
          <a:off x="539750" y="1341438"/>
          <a:ext cx="7993063" cy="4827075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AI03_TEXT02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나온 모든 텍스트를 분석하여 출력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일반 글씨 뿐만 아니라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손글씨까지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분석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요약 기능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X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텍스트 분석 내용 출력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보이는 모든 글자를 출력하여 자세히 볼 수 있는 기능이다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 기능을 통해 텍스트 결과를 음성으로 전달 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FF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텍스트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EC03D91F-DB43-E4C7-F770-530D166C3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5" y="1341438"/>
            <a:ext cx="2268377" cy="48244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4BC285-C4F0-7BAB-8419-1D98D28B3AFA}"/>
              </a:ext>
            </a:extLst>
          </p:cNvPr>
          <p:cNvSpPr/>
          <p:nvPr/>
        </p:nvSpPr>
        <p:spPr>
          <a:xfrm>
            <a:off x="5177384" y="-1334226"/>
            <a:ext cx="4176464" cy="2682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진영이한테</a:t>
            </a:r>
            <a:r>
              <a:rPr lang="ko-KR" altLang="en-US" b="1" dirty="0"/>
              <a:t> 사진 </a:t>
            </a:r>
            <a:r>
              <a:rPr lang="ko-KR" altLang="en-US" b="1" dirty="0" err="1"/>
              <a:t>깔끔한거</a:t>
            </a:r>
            <a:r>
              <a:rPr lang="ko-KR" altLang="en-US" b="1" dirty="0"/>
              <a:t> 받아서</a:t>
            </a:r>
            <a:endParaRPr lang="en-US" altLang="ko-KR" b="1" dirty="0"/>
          </a:p>
          <a:p>
            <a:pPr algn="ctr"/>
            <a:r>
              <a:rPr lang="ko-KR" altLang="en-US" b="1" dirty="0"/>
              <a:t>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사진만</a:t>
            </a:r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</a:rPr>
              <a:t>! </a:t>
            </a:r>
            <a:r>
              <a:rPr lang="ko-KR" altLang="en-US" b="1" dirty="0" err="1"/>
              <a:t>제출전</a:t>
            </a:r>
            <a:r>
              <a:rPr lang="ko-KR" altLang="en-US" b="1" dirty="0"/>
              <a:t> 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/>
              <a:t>내용은 미리 수정하면 </a:t>
            </a:r>
            <a:r>
              <a:rPr lang="ko-KR" altLang="en-US" b="1" dirty="0" err="1"/>
              <a:t>좋을듯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endParaRPr lang="en-US" altLang="ko-KR" b="1" dirty="0"/>
          </a:p>
          <a:p>
            <a:pPr algn="ctr"/>
            <a:r>
              <a:rPr lang="ko-KR" altLang="en-US" b="1" dirty="0"/>
              <a:t>그리고 </a:t>
            </a:r>
            <a:r>
              <a:rPr lang="en-US" altLang="ko-KR" b="1" dirty="0"/>
              <a:t>‘</a:t>
            </a:r>
            <a:r>
              <a:rPr lang="ko-KR" altLang="en-US" b="1" dirty="0"/>
              <a:t>기능 번호</a:t>
            </a:r>
            <a:r>
              <a:rPr lang="en-US" altLang="ko-KR" b="1" dirty="0"/>
              <a:t>(</a:t>
            </a:r>
            <a:r>
              <a:rPr lang="ko-KR" altLang="en-US" b="1" dirty="0"/>
              <a:t>요구사항</a:t>
            </a:r>
            <a:r>
              <a:rPr lang="en-US" altLang="ko-KR" b="1" dirty="0"/>
              <a:t>)＇</a:t>
            </a:r>
            <a:r>
              <a:rPr lang="ko-KR" altLang="en-US" b="1" dirty="0"/>
              <a:t>에 따라</a:t>
            </a:r>
            <a:endParaRPr lang="en-US" altLang="ko-KR" b="1" dirty="0"/>
          </a:p>
          <a:p>
            <a:pPr algn="ctr"/>
            <a:r>
              <a:rPr lang="ko-KR" altLang="en-US" b="1" dirty="0"/>
              <a:t>대표적인 사진은 다 </a:t>
            </a:r>
            <a:r>
              <a:rPr lang="ko-KR" altLang="en-US" b="1" dirty="0" err="1"/>
              <a:t>넣는게</a:t>
            </a:r>
            <a:r>
              <a:rPr lang="ko-KR" altLang="en-US" b="1" dirty="0"/>
              <a:t> </a:t>
            </a:r>
            <a:r>
              <a:rPr lang="ko-KR" altLang="en-US" b="1" dirty="0" err="1"/>
              <a:t>좋아보여서</a:t>
            </a:r>
            <a:endParaRPr lang="en-US" altLang="ko-KR" b="1" dirty="0"/>
          </a:p>
          <a:p>
            <a:pPr algn="ctr"/>
            <a:r>
              <a:rPr lang="ko-KR" altLang="en-US" b="1" dirty="0" err="1"/>
              <a:t>그에따른</a:t>
            </a:r>
            <a:r>
              <a:rPr lang="ko-KR" altLang="en-US" b="1" dirty="0"/>
              <a:t> 수정 </a:t>
            </a:r>
            <a:r>
              <a:rPr lang="ko-KR" altLang="en-US" b="1" dirty="0" err="1"/>
              <a:t>부탁행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1160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79153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AI05_GEN01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 기반 문장 생성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결과를 기반으로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혹은 얼굴 분석에 이 기능을 사용하여 자연스러운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인식 결과를 통해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분석에서 나온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labels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문장을 생성한다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단순히 사람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체크 무늬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옷 등의 단어만 분석하면 사용자에게 전달할 때 의미전달이 잘 안된다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그렇기에 이 단어들을 통해 완전한 한 문장으로 생성하는 기능을 구현한다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문장 생성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1333500"/>
            <a:ext cx="2145777" cy="46212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8607E6-AFEE-E534-D6FF-7633ABE235CD}"/>
              </a:ext>
            </a:extLst>
          </p:cNvPr>
          <p:cNvSpPr/>
          <p:nvPr/>
        </p:nvSpPr>
        <p:spPr>
          <a:xfrm>
            <a:off x="5177384" y="-1334226"/>
            <a:ext cx="4176464" cy="2682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진영이한테</a:t>
            </a:r>
            <a:r>
              <a:rPr lang="ko-KR" altLang="en-US" b="1" dirty="0"/>
              <a:t> 사진 </a:t>
            </a:r>
            <a:r>
              <a:rPr lang="ko-KR" altLang="en-US" b="1" dirty="0" err="1"/>
              <a:t>깔끔한거</a:t>
            </a:r>
            <a:r>
              <a:rPr lang="ko-KR" altLang="en-US" b="1" dirty="0"/>
              <a:t> 받아서</a:t>
            </a:r>
            <a:endParaRPr lang="en-US" altLang="ko-KR" b="1" dirty="0"/>
          </a:p>
          <a:p>
            <a:pPr algn="ctr"/>
            <a:r>
              <a:rPr lang="ko-KR" altLang="en-US" b="1" dirty="0"/>
              <a:t>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사진만</a:t>
            </a:r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</a:rPr>
              <a:t>! </a:t>
            </a:r>
            <a:r>
              <a:rPr lang="ko-KR" altLang="en-US" b="1" dirty="0" err="1"/>
              <a:t>제출전</a:t>
            </a:r>
            <a:r>
              <a:rPr lang="ko-KR" altLang="en-US" b="1" dirty="0"/>
              <a:t> 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/>
              <a:t>내용은 미리 수정하면 </a:t>
            </a:r>
            <a:r>
              <a:rPr lang="ko-KR" altLang="en-US" b="1" dirty="0" err="1"/>
              <a:t>좋을듯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endParaRPr lang="en-US" altLang="ko-KR" b="1" dirty="0"/>
          </a:p>
          <a:p>
            <a:pPr algn="ctr"/>
            <a:r>
              <a:rPr lang="ko-KR" altLang="en-US" b="1" dirty="0"/>
              <a:t>그리고 </a:t>
            </a:r>
            <a:r>
              <a:rPr lang="en-US" altLang="ko-KR" b="1" dirty="0"/>
              <a:t>‘</a:t>
            </a:r>
            <a:r>
              <a:rPr lang="ko-KR" altLang="en-US" b="1" dirty="0"/>
              <a:t>기능 번호</a:t>
            </a:r>
            <a:r>
              <a:rPr lang="en-US" altLang="ko-KR" b="1" dirty="0"/>
              <a:t>(</a:t>
            </a:r>
            <a:r>
              <a:rPr lang="ko-KR" altLang="en-US" b="1" dirty="0"/>
              <a:t>요구사항</a:t>
            </a:r>
            <a:r>
              <a:rPr lang="en-US" altLang="ko-KR" b="1" dirty="0"/>
              <a:t>)＇</a:t>
            </a:r>
            <a:r>
              <a:rPr lang="ko-KR" altLang="en-US" b="1" dirty="0"/>
              <a:t>에 따라</a:t>
            </a:r>
            <a:endParaRPr lang="en-US" altLang="ko-KR" b="1" dirty="0"/>
          </a:p>
          <a:p>
            <a:pPr algn="ctr"/>
            <a:r>
              <a:rPr lang="ko-KR" altLang="en-US" b="1" dirty="0"/>
              <a:t>대표적인 사진은 다 </a:t>
            </a:r>
            <a:r>
              <a:rPr lang="ko-KR" altLang="en-US" b="1" dirty="0" err="1"/>
              <a:t>넣는게</a:t>
            </a:r>
            <a:r>
              <a:rPr lang="ko-KR" altLang="en-US" b="1" dirty="0"/>
              <a:t> </a:t>
            </a:r>
            <a:r>
              <a:rPr lang="ko-KR" altLang="en-US" b="1" dirty="0" err="1"/>
              <a:t>좋아보여서</a:t>
            </a:r>
            <a:endParaRPr lang="en-US" altLang="ko-KR" b="1" dirty="0"/>
          </a:p>
          <a:p>
            <a:pPr algn="ctr"/>
            <a:r>
              <a:rPr lang="ko-KR" altLang="en-US" b="1" dirty="0" err="1"/>
              <a:t>그에따른</a:t>
            </a:r>
            <a:r>
              <a:rPr lang="ko-KR" altLang="en-US" b="1" dirty="0"/>
              <a:t> 수정 </a:t>
            </a:r>
            <a:r>
              <a:rPr lang="ko-KR" altLang="en-US" b="1" dirty="0" err="1"/>
              <a:t>부탁행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772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3511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APP02_CAM01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카메라 사진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카메라를 통해 촬영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촬영한 이미지를 서버로 보내어 분석을 진행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카메라 사진 촬영 기능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어플을 실행하고 카메라 촬영 버튼을 누르게 되면 기기 카메라의 어플을 통해 사진을 촬영할 수 있게 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사진을 촬영하여 이미지 분석 버튼을 누르게 되면 바로 서버로 전송되어 다양한 분석을 가능하게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사진 촬영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11" name="그림 10" descr="음료, 실내, 텍스트, 테이블이(가) 표시된 사진&#10;&#10;자동 생성된 설명">
            <a:extLst>
              <a:ext uri="{FF2B5EF4-FFF2-40B4-BE49-F238E27FC236}">
                <a16:creationId xmlns:a16="http://schemas.microsoft.com/office/drawing/2014/main" id="{2B087804-EAF6-1836-5B3B-FF3F9AEB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1439"/>
            <a:ext cx="2160240" cy="46212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63148CD-5CA0-0CBA-58A4-DA6418334D6E}"/>
              </a:ext>
            </a:extLst>
          </p:cNvPr>
          <p:cNvSpPr/>
          <p:nvPr/>
        </p:nvSpPr>
        <p:spPr>
          <a:xfrm>
            <a:off x="5177384" y="-1334226"/>
            <a:ext cx="4176464" cy="2682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진영이한테</a:t>
            </a:r>
            <a:r>
              <a:rPr lang="ko-KR" altLang="en-US" b="1" dirty="0"/>
              <a:t> 사진 </a:t>
            </a:r>
            <a:r>
              <a:rPr lang="ko-KR" altLang="en-US" b="1" dirty="0" err="1"/>
              <a:t>깔끔한거</a:t>
            </a:r>
            <a:r>
              <a:rPr lang="ko-KR" altLang="en-US" b="1" dirty="0"/>
              <a:t> 받아서</a:t>
            </a:r>
            <a:endParaRPr lang="en-US" altLang="ko-KR" b="1" dirty="0"/>
          </a:p>
          <a:p>
            <a:pPr algn="ctr"/>
            <a:r>
              <a:rPr lang="ko-KR" altLang="en-US" b="1" dirty="0"/>
              <a:t>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사진만</a:t>
            </a:r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</a:rPr>
              <a:t>! </a:t>
            </a:r>
            <a:r>
              <a:rPr lang="ko-KR" altLang="en-US" b="1" dirty="0" err="1"/>
              <a:t>제출전</a:t>
            </a:r>
            <a:r>
              <a:rPr lang="ko-KR" altLang="en-US" b="1" dirty="0"/>
              <a:t> 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/>
              <a:t>내용은 미리 수정하면 </a:t>
            </a:r>
            <a:r>
              <a:rPr lang="ko-KR" altLang="en-US" b="1" dirty="0" err="1"/>
              <a:t>좋을듯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endParaRPr lang="en-US" altLang="ko-KR" b="1" dirty="0"/>
          </a:p>
          <a:p>
            <a:pPr algn="ctr"/>
            <a:r>
              <a:rPr lang="ko-KR" altLang="en-US" b="1" dirty="0"/>
              <a:t>그리고 </a:t>
            </a:r>
            <a:r>
              <a:rPr lang="en-US" altLang="ko-KR" b="1" dirty="0"/>
              <a:t>‘</a:t>
            </a:r>
            <a:r>
              <a:rPr lang="ko-KR" altLang="en-US" b="1" dirty="0"/>
              <a:t>기능 번호</a:t>
            </a:r>
            <a:r>
              <a:rPr lang="en-US" altLang="ko-KR" b="1" dirty="0"/>
              <a:t>(</a:t>
            </a:r>
            <a:r>
              <a:rPr lang="ko-KR" altLang="en-US" b="1" dirty="0"/>
              <a:t>요구사항</a:t>
            </a:r>
            <a:r>
              <a:rPr lang="en-US" altLang="ko-KR" b="1" dirty="0"/>
              <a:t>)＇</a:t>
            </a:r>
            <a:r>
              <a:rPr lang="ko-KR" altLang="en-US" b="1" dirty="0"/>
              <a:t>에 따라</a:t>
            </a:r>
            <a:endParaRPr lang="en-US" altLang="ko-KR" b="1" dirty="0"/>
          </a:p>
          <a:p>
            <a:pPr algn="ctr"/>
            <a:r>
              <a:rPr lang="ko-KR" altLang="en-US" b="1" dirty="0"/>
              <a:t>대표적인 사진은 다 </a:t>
            </a:r>
            <a:r>
              <a:rPr lang="ko-KR" altLang="en-US" b="1" dirty="0" err="1"/>
              <a:t>넣는게</a:t>
            </a:r>
            <a:r>
              <a:rPr lang="ko-KR" altLang="en-US" b="1" dirty="0"/>
              <a:t> </a:t>
            </a:r>
            <a:r>
              <a:rPr lang="ko-KR" altLang="en-US" b="1" dirty="0" err="1"/>
              <a:t>좋아보여서</a:t>
            </a:r>
            <a:endParaRPr lang="en-US" altLang="ko-KR" b="1" dirty="0"/>
          </a:p>
          <a:p>
            <a:pPr algn="ctr"/>
            <a:r>
              <a:rPr lang="ko-KR" altLang="en-US" b="1" dirty="0" err="1"/>
              <a:t>그에따른</a:t>
            </a:r>
            <a:r>
              <a:rPr lang="ko-KR" altLang="en-US" b="1" dirty="0"/>
              <a:t> 수정 </a:t>
            </a:r>
            <a:r>
              <a:rPr lang="ko-KR" altLang="en-US" b="1" dirty="0" err="1"/>
              <a:t>부탁행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2089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9526EE-488E-EB9E-1401-AF4E5A3AF78E}"/>
              </a:ext>
            </a:extLst>
          </p:cNvPr>
          <p:cNvSpPr/>
          <p:nvPr/>
        </p:nvSpPr>
        <p:spPr>
          <a:xfrm>
            <a:off x="0" y="1268760"/>
            <a:ext cx="9144000" cy="693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2AA132-27BE-D414-76BD-F12C0908F78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87C23D-B821-2F4E-42E6-CA199DA6464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63C9FD-4A00-A73F-FFDA-CC5F77D4ED5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7AAB8B8-D522-EA6C-54FF-D1FB1759F28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기술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6150" name="Picture 2">
            <a:extLst>
              <a:ext uri="{FF2B5EF4-FFF2-40B4-BE49-F238E27FC236}">
                <a16:creationId xmlns:a16="http://schemas.microsoft.com/office/drawing/2014/main" id="{CF54D4B8-1386-6D7C-305D-71DB30E8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8BD5369-A759-B47A-4D4B-2EB881DBA0F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32978-FC9B-0C86-FAD7-3C61D6A3E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2697B3B-934B-D3BD-2C6A-7F13D3420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" y="2637152"/>
            <a:ext cx="4303447" cy="2015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21A24-4527-79A5-FCF3-8F0AEB5CAF82}"/>
              </a:ext>
            </a:extLst>
          </p:cNvPr>
          <p:cNvSpPr txBox="1"/>
          <p:nvPr/>
        </p:nvSpPr>
        <p:spPr>
          <a:xfrm>
            <a:off x="100352" y="4614755"/>
            <a:ext cx="4543656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교육부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장관 이주호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가 지난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16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일 발표한 ‘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학생 건강검사 표본통계 </a:t>
            </a:r>
            <a:r>
              <a:rPr lang="ko-KR" altLang="en-US" sz="1400" b="0" i="0" dirty="0" err="1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결과’에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 따르면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,</a:t>
            </a:r>
          </a:p>
          <a:p>
            <a:endParaRPr lang="en-US" altLang="ko-KR" sz="1400" b="0" i="0" dirty="0">
              <a:effectLst/>
              <a:highlight>
                <a:srgbClr val="FFFF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학생들의 시력 이상 비율이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2019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년에 비해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4.8%p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증가한 것으로 나타나 코로나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19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로 지난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동안 시력이 나빠진 학생 비율이 증가한 것으로 확인됐다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2022.12.22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 err="1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한국안경신문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(http://www.opticnews.co.kr)</a:t>
            </a:r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D61CE-69E0-8BE3-AC68-6943A9E19ED2}"/>
              </a:ext>
            </a:extLst>
          </p:cNvPr>
          <p:cNvSpPr txBox="1"/>
          <p:nvPr/>
        </p:nvSpPr>
        <p:spPr>
          <a:xfrm>
            <a:off x="251519" y="2236802"/>
            <a:ext cx="410445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지난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년 동안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저시력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학생 증가해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.. 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70A9E-A5CF-89A7-0326-E727AEED1348}"/>
              </a:ext>
            </a:extLst>
          </p:cNvPr>
          <p:cNvSpPr txBox="1"/>
          <p:nvPr/>
        </p:nvSpPr>
        <p:spPr>
          <a:xfrm>
            <a:off x="4554965" y="2206605"/>
            <a:ext cx="448108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2023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년 등록장애인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264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만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2,000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명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</a:p>
          <a:p>
            <a:pPr algn="ctr"/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전체 인구 대비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5.1% 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ACBBF3A-77BD-4BD5-A90E-3961AEAE0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52" y="2940839"/>
            <a:ext cx="4622247" cy="13738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5CAE0E-E09C-1554-B879-B4D9AB969EDE}"/>
              </a:ext>
            </a:extLst>
          </p:cNvPr>
          <p:cNvSpPr/>
          <p:nvPr/>
        </p:nvSpPr>
        <p:spPr>
          <a:xfrm>
            <a:off x="5508104" y="3356992"/>
            <a:ext cx="288032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D8FE8-F8E1-DB6C-D30D-AC0524B43FAF}"/>
              </a:ext>
            </a:extLst>
          </p:cNvPr>
          <p:cNvSpPr txBox="1"/>
          <p:nvPr/>
        </p:nvSpPr>
        <p:spPr>
          <a:xfrm>
            <a:off x="1584638" y="823652"/>
            <a:ext cx="58155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</a:t>
            </a:r>
          </a:p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“</a:t>
            </a:r>
            <a:r>
              <a:rPr lang="en-US" altLang="ko-KR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 </a:t>
            </a:r>
            <a:r>
              <a:rPr lang="ko-KR" altLang="en-US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시각장애 및 시력 저하의 심각성 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6760F8-169E-039B-21F6-9DE2CD9424EC}"/>
              </a:ext>
            </a:extLst>
          </p:cNvPr>
          <p:cNvSpPr txBox="1"/>
          <p:nvPr/>
        </p:nvSpPr>
        <p:spPr>
          <a:xfrm>
            <a:off x="4492394" y="4598453"/>
            <a:ext cx="454365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2023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년 말 기준 등록장애인은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2,641,896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명이다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 2023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년 한 해 동안 새롭게 등록된 장애인이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86,287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명이었고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등록장애인의 비율은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5.1%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를 유지하였다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b="0" i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등록장애인의 장애유형을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세 전후로 비교하면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세 이상은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지체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(46.8%)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청각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(24.9%)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 err="1">
                <a:effectLst/>
                <a:latin typeface="프리젠테이션 4 Regular" pitchFamily="2" charset="-127"/>
                <a:ea typeface="프리젠테이션 4 Regular" pitchFamily="2" charset="-127"/>
              </a:rPr>
              <a:t>뇌병변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(9.8%)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 </a:t>
            </a:r>
            <a:r>
              <a:rPr lang="ko-KR" altLang="en-US" sz="1400" b="0" i="0" dirty="0">
                <a:effectLst/>
                <a:highlight>
                  <a:srgbClr val="FFFF00"/>
                </a:highlight>
                <a:latin typeface="프리젠테이션 4 Regular" pitchFamily="2" charset="-127"/>
                <a:ea typeface="프리젠테이션 4 Regular" pitchFamily="2" charset="-127"/>
              </a:rPr>
              <a:t>시각</a:t>
            </a:r>
            <a:r>
              <a:rPr lang="en-US" altLang="ko-KR" sz="1400" b="0" i="0" dirty="0">
                <a:effectLst/>
                <a:highlight>
                  <a:srgbClr val="FFFF00"/>
                </a:highlight>
                <a:latin typeface="프리젠테이션 4 Regular" pitchFamily="2" charset="-127"/>
                <a:ea typeface="프리젠테이션 4 Regular" pitchFamily="2" charset="-127"/>
              </a:rPr>
              <a:t>(9.8%)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신장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(3.4%)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순이다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2024.04.18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보건복지부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(https://www.mohw.go.kr)</a:t>
            </a:r>
            <a:endParaRPr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BE2125-6C36-2CD9-1A31-952C69C5362C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수정 </a:t>
            </a:r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859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570087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ADD02_DB01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 저장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이미지를 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갤러리 이미지를 선택하여 분석함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분석한 이미지를 저장할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갤러리의 사진 불러오기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핸드폰 기기에 있는 갤러리 사진을 화면에서 불러와서 선택 가능하게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갤러리 이미지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갤러리에 저장되어 있는 사진을 서버에 보낸 뒤에 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뿐만 아니라 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다양한 분석 내용을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이미지 선택 기능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1333988"/>
            <a:ext cx="2160042" cy="46286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45F4AF-A6C1-B3F4-BFCD-A7327039F737}"/>
              </a:ext>
            </a:extLst>
          </p:cNvPr>
          <p:cNvSpPr/>
          <p:nvPr/>
        </p:nvSpPr>
        <p:spPr>
          <a:xfrm>
            <a:off x="5177384" y="-1334226"/>
            <a:ext cx="4176464" cy="2682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진영이한테</a:t>
            </a:r>
            <a:r>
              <a:rPr lang="ko-KR" altLang="en-US" b="1" dirty="0"/>
              <a:t> 사진 </a:t>
            </a:r>
            <a:r>
              <a:rPr lang="ko-KR" altLang="en-US" b="1" dirty="0" err="1"/>
              <a:t>깔끔한거</a:t>
            </a:r>
            <a:r>
              <a:rPr lang="ko-KR" altLang="en-US" b="1" dirty="0"/>
              <a:t> 받아서</a:t>
            </a:r>
            <a:endParaRPr lang="en-US" altLang="ko-KR" b="1" dirty="0"/>
          </a:p>
          <a:p>
            <a:pPr algn="ctr"/>
            <a:r>
              <a:rPr lang="ko-KR" altLang="en-US" b="1" dirty="0"/>
              <a:t>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사진만</a:t>
            </a:r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</a:rPr>
              <a:t>! </a:t>
            </a:r>
            <a:r>
              <a:rPr lang="ko-KR" altLang="en-US" b="1" dirty="0" err="1"/>
              <a:t>제출전</a:t>
            </a:r>
            <a:r>
              <a:rPr lang="ko-KR" altLang="en-US" b="1" dirty="0"/>
              <a:t> 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ko-KR" altLang="en-US" b="1" dirty="0"/>
              <a:t>내용은 미리 수정하면 </a:t>
            </a:r>
            <a:r>
              <a:rPr lang="ko-KR" altLang="en-US" b="1" dirty="0" err="1"/>
              <a:t>좋을듯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è"/>
            </a:pPr>
            <a:endParaRPr lang="en-US" altLang="ko-KR" b="1" dirty="0"/>
          </a:p>
          <a:p>
            <a:pPr algn="ctr"/>
            <a:r>
              <a:rPr lang="ko-KR" altLang="en-US" b="1" dirty="0"/>
              <a:t>그리고 </a:t>
            </a:r>
            <a:r>
              <a:rPr lang="en-US" altLang="ko-KR" b="1" dirty="0"/>
              <a:t>‘</a:t>
            </a:r>
            <a:r>
              <a:rPr lang="ko-KR" altLang="en-US" b="1" dirty="0"/>
              <a:t>기능 번호</a:t>
            </a:r>
            <a:r>
              <a:rPr lang="en-US" altLang="ko-KR" b="1" dirty="0"/>
              <a:t>(</a:t>
            </a:r>
            <a:r>
              <a:rPr lang="ko-KR" altLang="en-US" b="1" dirty="0"/>
              <a:t>요구사항</a:t>
            </a:r>
            <a:r>
              <a:rPr lang="en-US" altLang="ko-KR" b="1" dirty="0"/>
              <a:t>)＇</a:t>
            </a:r>
            <a:r>
              <a:rPr lang="ko-KR" altLang="en-US" b="1" dirty="0"/>
              <a:t>에 따라</a:t>
            </a:r>
            <a:endParaRPr lang="en-US" altLang="ko-KR" b="1" dirty="0"/>
          </a:p>
          <a:p>
            <a:pPr algn="ctr"/>
            <a:r>
              <a:rPr lang="ko-KR" altLang="en-US" b="1" dirty="0"/>
              <a:t>대표적인 사진은 다 </a:t>
            </a:r>
            <a:r>
              <a:rPr lang="ko-KR" altLang="en-US" b="1" dirty="0" err="1"/>
              <a:t>넣는게</a:t>
            </a:r>
            <a:r>
              <a:rPr lang="ko-KR" altLang="en-US" b="1" dirty="0"/>
              <a:t> </a:t>
            </a:r>
            <a:r>
              <a:rPr lang="ko-KR" altLang="en-US" b="1" dirty="0" err="1"/>
              <a:t>좋아보여서</a:t>
            </a:r>
            <a:endParaRPr lang="en-US" altLang="ko-KR" b="1" dirty="0"/>
          </a:p>
          <a:p>
            <a:pPr algn="ctr"/>
            <a:r>
              <a:rPr lang="ko-KR" altLang="en-US" b="1" dirty="0" err="1"/>
              <a:t>그에따른</a:t>
            </a:r>
            <a:r>
              <a:rPr lang="ko-KR" altLang="en-US" b="1" dirty="0"/>
              <a:t> 수정 </a:t>
            </a:r>
            <a:r>
              <a:rPr lang="ko-KR" altLang="en-US" b="1" dirty="0" err="1"/>
              <a:t>부탁행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1629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0743C9-448E-5DFD-C74C-BAECFE692441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7F923C2-712F-C85F-23E2-E8496474D36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64C68C-0E42-5784-F7E0-CB562516A60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9E63F802-60FE-1AA4-6473-FED992132CF4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화면설계서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사용자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인터페이스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(H/W)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2534" name="Picture 2">
            <a:extLst>
              <a:ext uri="{FF2B5EF4-FFF2-40B4-BE49-F238E27FC236}">
                <a16:creationId xmlns:a16="http://schemas.microsoft.com/office/drawing/2014/main" id="{6ABFB53C-AA95-D059-7C61-E9C9BF7A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4DBD6A7-BA47-3097-CC98-0C072CB6AF53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788C00-BE0E-12C3-D25A-96A8C4961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8BC24-ABED-851D-68FB-635B93BA501B}"/>
              </a:ext>
            </a:extLst>
          </p:cNvPr>
          <p:cNvSpPr txBox="1"/>
          <p:nvPr/>
        </p:nvSpPr>
        <p:spPr>
          <a:xfrm>
            <a:off x="2212525" y="5515591"/>
            <a:ext cx="1710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2.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모드 세팅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E7C2C-97DC-6F3A-5E70-B8E1F26F49EB}"/>
              </a:ext>
            </a:extLst>
          </p:cNvPr>
          <p:cNvSpPr txBox="1"/>
          <p:nvPr/>
        </p:nvSpPr>
        <p:spPr>
          <a:xfrm>
            <a:off x="4457525" y="5515591"/>
            <a:ext cx="1710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3.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61B66-1A7E-2DB4-8C67-4A4B69B184B2}"/>
              </a:ext>
            </a:extLst>
          </p:cNvPr>
          <p:cNvSpPr txBox="1"/>
          <p:nvPr/>
        </p:nvSpPr>
        <p:spPr>
          <a:xfrm>
            <a:off x="285333" y="5515591"/>
            <a:ext cx="1710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1.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메인 화면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59" y="2102098"/>
            <a:ext cx="2399333" cy="319911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51520" y="1817689"/>
            <a:ext cx="8712968" cy="413159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2FE21F09-AA17-E71F-4FDB-AD63FA8FD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2" y="1936750"/>
            <a:ext cx="1714649" cy="3459780"/>
          </a:xfrm>
          <a:prstGeom prst="rect">
            <a:avLst/>
          </a:prstGeom>
        </p:spPr>
      </p:pic>
      <p:pic>
        <p:nvPicPr>
          <p:cNvPr id="12" name="그림 11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3FDA392-63E3-EAB8-590C-2253FE751D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09" y="1936750"/>
            <a:ext cx="1626432" cy="3521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D85548-3217-E38C-48D2-8012455D1B07}"/>
              </a:ext>
            </a:extLst>
          </p:cNvPr>
          <p:cNvSpPr txBox="1"/>
          <p:nvPr/>
        </p:nvSpPr>
        <p:spPr>
          <a:xfrm>
            <a:off x="6908037" y="5515591"/>
            <a:ext cx="1710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4.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인식결과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6F4E7A-E8D6-1A80-C047-8C37D430548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74" y="2134068"/>
            <a:ext cx="2333127" cy="311083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352A651-B8FD-5322-C2B5-CF3FC46D72CB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진영이한테</a:t>
            </a:r>
            <a:r>
              <a:rPr lang="ko-KR" altLang="en-US" b="1" dirty="0"/>
              <a:t> 사진 </a:t>
            </a:r>
            <a:r>
              <a:rPr lang="ko-KR" altLang="en-US" b="1" dirty="0" err="1"/>
              <a:t>깔끔한거</a:t>
            </a:r>
            <a:r>
              <a:rPr lang="ko-KR" altLang="en-US" b="1" dirty="0"/>
              <a:t> 받아서</a:t>
            </a:r>
            <a:endParaRPr lang="en-US" altLang="ko-KR" b="1" dirty="0"/>
          </a:p>
          <a:p>
            <a:pPr algn="ctr"/>
            <a:r>
              <a:rPr lang="ko-KR" altLang="en-US" b="1" dirty="0"/>
              <a:t>수정하면 </a:t>
            </a:r>
            <a:r>
              <a:rPr lang="ko-KR" altLang="en-US" b="1" dirty="0" err="1"/>
              <a:t>될듯</a:t>
            </a:r>
            <a:endParaRPr lang="en-US" altLang="ko-KR" b="1" dirty="0"/>
          </a:p>
          <a:p>
            <a:pPr algn="ctr"/>
            <a:r>
              <a:rPr lang="en-US" altLang="ko-KR" b="1" dirty="0"/>
              <a:t>-&gt; </a:t>
            </a:r>
            <a:r>
              <a:rPr lang="ko-KR" altLang="en-US" b="1" dirty="0" err="1"/>
              <a:t>제출전</a:t>
            </a:r>
            <a:r>
              <a:rPr lang="ko-KR" altLang="en-US" b="1" dirty="0"/>
              <a:t> 수정하면 </a:t>
            </a:r>
            <a:r>
              <a:rPr lang="ko-KR" altLang="en-US" b="1" dirty="0" err="1"/>
              <a:t>될듯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8563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3B5105-B5AE-7923-A8B7-6CA0EA3C68B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38766B4-DB59-4588-7F51-D0CA6CE9916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5622F1-EB02-F7C9-5572-71E6FA72CE3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D350B6ED-369F-7F77-D411-34B3C9E0F250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엔티티관계도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3558" name="Picture 2">
            <a:extLst>
              <a:ext uri="{FF2B5EF4-FFF2-40B4-BE49-F238E27FC236}">
                <a16:creationId xmlns:a16="http://schemas.microsoft.com/office/drawing/2014/main" id="{EBAE279D-BA74-0539-90A8-5CA451823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FF101EDF-0257-78D8-C123-6D804D71860E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60" name="Rectangle 2">
            <a:extLst>
              <a:ext uri="{FF2B5EF4-FFF2-40B4-BE49-F238E27FC236}">
                <a16:creationId xmlns:a16="http://schemas.microsoft.com/office/drawing/2014/main" id="{08187D2F-9A37-9527-97C3-865B26FAC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ABB48-35EC-5C65-1D57-868AB595A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5EDC218-16CD-8B0C-8613-A69B9D521078}"/>
              </a:ext>
            </a:extLst>
          </p:cNvPr>
          <p:cNvSpPr/>
          <p:nvPr/>
        </p:nvSpPr>
        <p:spPr>
          <a:xfrm>
            <a:off x="3159384" y="2989461"/>
            <a:ext cx="2195892" cy="2439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33D88-A46A-6D50-5ACA-DDC274CAD4F6}"/>
              </a:ext>
            </a:extLst>
          </p:cNvPr>
          <p:cNvSpPr txBox="1"/>
          <p:nvPr/>
        </p:nvSpPr>
        <p:spPr>
          <a:xfrm>
            <a:off x="3147597" y="2683659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앱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6CC4-93AA-215D-1737-1B04AC37A7CA}"/>
              </a:ext>
            </a:extLst>
          </p:cNvPr>
          <p:cNvSpPr/>
          <p:nvPr/>
        </p:nvSpPr>
        <p:spPr>
          <a:xfrm>
            <a:off x="6082594" y="1800775"/>
            <a:ext cx="2233822" cy="1844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BB3DA-1052-E2AD-048B-CF457817537B}"/>
              </a:ext>
            </a:extLst>
          </p:cNvPr>
          <p:cNvSpPr txBox="1"/>
          <p:nvPr/>
        </p:nvSpPr>
        <p:spPr>
          <a:xfrm>
            <a:off x="6082594" y="144719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서버 모델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D0674-0011-93E0-63F3-FE9A5C22BCFA}"/>
              </a:ext>
            </a:extLst>
          </p:cNvPr>
          <p:cNvSpPr/>
          <p:nvPr/>
        </p:nvSpPr>
        <p:spPr>
          <a:xfrm>
            <a:off x="286275" y="3056265"/>
            <a:ext cx="1880518" cy="35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7E3B6-C1FC-61E7-EC95-17B87C59921A}"/>
              </a:ext>
            </a:extLst>
          </p:cNvPr>
          <p:cNvSpPr txBox="1"/>
          <p:nvPr/>
        </p:nvSpPr>
        <p:spPr>
          <a:xfrm>
            <a:off x="231680" y="268365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사용자 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80B50-6E91-41E9-08F9-49E5BB0D2DBB}"/>
              </a:ext>
            </a:extLst>
          </p:cNvPr>
          <p:cNvSpPr txBox="1"/>
          <p:nvPr/>
        </p:nvSpPr>
        <p:spPr>
          <a:xfrm>
            <a:off x="312105" y="3057084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User_ID</a:t>
            </a:r>
            <a:r>
              <a:rPr lang="en-US" altLang="ko-KR" sz="1400" dirty="0"/>
              <a:t> INT(20)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A1D7EE-A1D6-2C7D-7A4E-04E995A9716C}"/>
              </a:ext>
            </a:extLst>
          </p:cNvPr>
          <p:cNvSpPr txBox="1"/>
          <p:nvPr/>
        </p:nvSpPr>
        <p:spPr>
          <a:xfrm>
            <a:off x="3203575" y="3481777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menu_ca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8ACB5-D30B-7EB7-69FF-8B5E2E408832}"/>
              </a:ext>
            </a:extLst>
          </p:cNvPr>
          <p:cNvSpPr txBox="1"/>
          <p:nvPr/>
        </p:nvSpPr>
        <p:spPr>
          <a:xfrm>
            <a:off x="3203575" y="3853693"/>
            <a:ext cx="145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menu_pa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164FF-8479-CAED-8324-1C9C182B953F}"/>
              </a:ext>
            </a:extLst>
          </p:cNvPr>
          <p:cNvSpPr txBox="1"/>
          <p:nvPr/>
        </p:nvSpPr>
        <p:spPr>
          <a:xfrm>
            <a:off x="3203575" y="422560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menu_ga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1E3048-0632-FA3B-A0DB-96B1E99B1B7A}"/>
              </a:ext>
            </a:extLst>
          </p:cNvPr>
          <p:cNvSpPr txBox="1"/>
          <p:nvPr/>
        </p:nvSpPr>
        <p:spPr>
          <a:xfrm>
            <a:off x="3203575" y="4597525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menu_ex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BB592-985B-6516-18EC-BF164DE59E79}"/>
              </a:ext>
            </a:extLst>
          </p:cNvPr>
          <p:cNvSpPr txBox="1"/>
          <p:nvPr/>
        </p:nvSpPr>
        <p:spPr>
          <a:xfrm>
            <a:off x="6211447" y="3173040"/>
            <a:ext cx="1849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m_obj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66586C-F041-9E30-CBB2-728DCBAB0F21}"/>
              </a:ext>
            </a:extLst>
          </p:cNvPr>
          <p:cNvSpPr txBox="1"/>
          <p:nvPr/>
        </p:nvSpPr>
        <p:spPr>
          <a:xfrm>
            <a:off x="6211447" y="2792457"/>
            <a:ext cx="1892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m_text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149255-BE98-D416-CD2D-70EB9A5C6EC4}"/>
              </a:ext>
            </a:extLst>
          </p:cNvPr>
          <p:cNvSpPr txBox="1"/>
          <p:nvPr/>
        </p:nvSpPr>
        <p:spPr>
          <a:xfrm>
            <a:off x="6211447" y="2396558"/>
            <a:ext cx="1919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m_face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DCB8D9-DA65-D0CE-400E-CDEDD38BC8E1}"/>
              </a:ext>
            </a:extLst>
          </p:cNvPr>
          <p:cNvSpPr txBox="1"/>
          <p:nvPr/>
        </p:nvSpPr>
        <p:spPr>
          <a:xfrm>
            <a:off x="3221208" y="3056061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A_img</a:t>
            </a:r>
            <a:r>
              <a:rPr lang="en-US" altLang="ko-KR" sz="1400" dirty="0"/>
              <a:t> INT(1000)</a:t>
            </a:r>
            <a:endParaRPr lang="ko-KR" altLang="en-US" sz="14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09BC57-196A-EEA7-54B6-68E6E84ADD53}"/>
              </a:ext>
            </a:extLst>
          </p:cNvPr>
          <p:cNvCxnSpPr/>
          <p:nvPr/>
        </p:nvCxnSpPr>
        <p:spPr>
          <a:xfrm>
            <a:off x="3159384" y="3429000"/>
            <a:ext cx="18805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4B218F8-CBDF-102D-8557-61BB7B1294EF}"/>
              </a:ext>
            </a:extLst>
          </p:cNvPr>
          <p:cNvSpPr txBox="1"/>
          <p:nvPr/>
        </p:nvSpPr>
        <p:spPr>
          <a:xfrm>
            <a:off x="6082594" y="419483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서버 결과값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3759F3-0987-5EE1-818B-281F50A8DE46}"/>
              </a:ext>
            </a:extLst>
          </p:cNvPr>
          <p:cNvSpPr/>
          <p:nvPr/>
        </p:nvSpPr>
        <p:spPr>
          <a:xfrm>
            <a:off x="6082594" y="4533719"/>
            <a:ext cx="2233822" cy="1415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FF6959-195D-15DC-0519-02EABF9C6DF9}"/>
              </a:ext>
            </a:extLst>
          </p:cNvPr>
          <p:cNvSpPr txBox="1"/>
          <p:nvPr/>
        </p:nvSpPr>
        <p:spPr>
          <a:xfrm>
            <a:off x="6211447" y="1894637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S_img</a:t>
            </a:r>
            <a:r>
              <a:rPr lang="en-US" altLang="ko-KR" sz="1400" dirty="0"/>
              <a:t> INT(1000)</a:t>
            </a:r>
            <a:endParaRPr lang="ko-KR" altLang="en-US" sz="14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F9090BC-191A-B177-B471-C180827A1CAF}"/>
              </a:ext>
            </a:extLst>
          </p:cNvPr>
          <p:cNvCxnSpPr>
            <a:cxnSpLocks/>
          </p:cNvCxnSpPr>
          <p:nvPr/>
        </p:nvCxnSpPr>
        <p:spPr>
          <a:xfrm>
            <a:off x="6082594" y="2232354"/>
            <a:ext cx="2233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853897-4F40-AE26-6818-40F5F3C1E640}"/>
              </a:ext>
            </a:extLst>
          </p:cNvPr>
          <p:cNvSpPr txBox="1"/>
          <p:nvPr/>
        </p:nvSpPr>
        <p:spPr>
          <a:xfrm>
            <a:off x="6184325" y="5428789"/>
            <a:ext cx="2001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img_obj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E5C66C-2915-87C3-8CE7-BA004392DCE0}"/>
              </a:ext>
            </a:extLst>
          </p:cNvPr>
          <p:cNvSpPr txBox="1"/>
          <p:nvPr/>
        </p:nvSpPr>
        <p:spPr>
          <a:xfrm>
            <a:off x="6184325" y="5048206"/>
            <a:ext cx="2044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img_text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B2FD14-A269-B1C5-2E62-C3EB63AAA38D}"/>
              </a:ext>
            </a:extLst>
          </p:cNvPr>
          <p:cNvSpPr txBox="1"/>
          <p:nvPr/>
        </p:nvSpPr>
        <p:spPr>
          <a:xfrm>
            <a:off x="3249412" y="5022217"/>
            <a:ext cx="2252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img_result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CD7EE86-F58B-1BF5-996D-4B08D79AB723}"/>
              </a:ext>
            </a:extLst>
          </p:cNvPr>
          <p:cNvCxnSpPr>
            <a:cxnSpLocks/>
          </p:cNvCxnSpPr>
          <p:nvPr/>
        </p:nvCxnSpPr>
        <p:spPr>
          <a:xfrm>
            <a:off x="2228617" y="3275627"/>
            <a:ext cx="864096" cy="36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3AE34D4-792B-DB66-47A2-71E8ADD88881}"/>
              </a:ext>
            </a:extLst>
          </p:cNvPr>
          <p:cNvCxnSpPr>
            <a:cxnSpLocks/>
          </p:cNvCxnSpPr>
          <p:nvPr/>
        </p:nvCxnSpPr>
        <p:spPr>
          <a:xfrm flipH="1">
            <a:off x="5501695" y="2905325"/>
            <a:ext cx="530798" cy="57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C820586-F432-D5CA-E718-B7220CEE3596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5501695" y="4883717"/>
            <a:ext cx="580899" cy="357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4" name="TextBox 23553">
            <a:extLst>
              <a:ext uri="{FF2B5EF4-FFF2-40B4-BE49-F238E27FC236}">
                <a16:creationId xmlns:a16="http://schemas.microsoft.com/office/drawing/2014/main" id="{3E5135A6-B765-4677-00CB-C770D9929B7F}"/>
              </a:ext>
            </a:extLst>
          </p:cNvPr>
          <p:cNvSpPr txBox="1"/>
          <p:nvPr/>
        </p:nvSpPr>
        <p:spPr>
          <a:xfrm>
            <a:off x="6174041" y="4652307"/>
            <a:ext cx="2134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img_face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1791A4-49F2-5130-C744-81CD9181C109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수정 </a:t>
            </a:r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56743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5B1E3AD-4E43-F055-35D0-6755A49AD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5900594" y="1125538"/>
            <a:ext cx="2353391" cy="7895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31A04F-EA62-84A6-B762-6918E0A8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5508104" y="1107090"/>
            <a:ext cx="2353391" cy="789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0A7024-BDEA-682F-3350-CC56D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3154713" y="1107090"/>
            <a:ext cx="2353391" cy="78950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ADBEFC-6373-F714-4AD6-2A89F4A7777C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B9EE1D-2A31-14B8-5621-8AB0B3D6C3E5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4D86C4-9F64-AE22-5804-F4B178EF832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5A2D52F6-6E0A-4307-9D4F-A691F282552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5606" name="Picture 2">
            <a:extLst>
              <a:ext uri="{FF2B5EF4-FFF2-40B4-BE49-F238E27FC236}">
                <a16:creationId xmlns:a16="http://schemas.microsoft.com/office/drawing/2014/main" id="{5C50BC25-4AB5-12D4-4730-10ABCCD6B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24E6335B-957B-55C8-9F19-4DFFE11C3D4B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388CE-9F5E-49A1-E777-11C956528A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F022C-44A8-8AAC-D711-97AADE116892}"/>
              </a:ext>
            </a:extLst>
          </p:cNvPr>
          <p:cNvSpPr txBox="1"/>
          <p:nvPr/>
        </p:nvSpPr>
        <p:spPr>
          <a:xfrm>
            <a:off x="2278118" y="3241706"/>
            <a:ext cx="457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D84F98-57C7-20EE-2EBB-1EE7939DD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59" y="1534314"/>
            <a:ext cx="6992326" cy="5258534"/>
          </a:xfrm>
          <a:prstGeom prst="rect">
            <a:avLst/>
          </a:prstGeom>
        </p:spPr>
      </p:pic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FA7BB361-4147-8B08-C643-18BDA9936BB4}"/>
              </a:ext>
            </a:extLst>
          </p:cNvPr>
          <p:cNvSpPr/>
          <p:nvPr/>
        </p:nvSpPr>
        <p:spPr>
          <a:xfrm rot="10800000" flipH="1">
            <a:off x="1243617" y="1152524"/>
            <a:ext cx="2158212" cy="42624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7EFFE-C8CE-486A-7934-91A9CF377362}"/>
              </a:ext>
            </a:extLst>
          </p:cNvPr>
          <p:cNvSpPr txBox="1"/>
          <p:nvPr/>
        </p:nvSpPr>
        <p:spPr>
          <a:xfrm>
            <a:off x="1261658" y="1230329"/>
            <a:ext cx="2158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-Server </a:t>
            </a:r>
            <a:r>
              <a:rPr lang="ko-KR" altLang="en-US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상호작용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0989CD-88B7-FC5D-178C-3AC54F2AF22C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수정 </a:t>
            </a:r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8FDD49-EE49-2291-F7FF-00059BFC7A3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357F27C-E1AB-4F6A-83F8-E321F35F80E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40B3F74-AC9A-4E51-05A1-882083187FC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EB14B523-5BEF-2FEE-8BB4-0959BBF814E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명세서 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6630" name="Picture 2">
            <a:extLst>
              <a:ext uri="{FF2B5EF4-FFF2-40B4-BE49-F238E27FC236}">
                <a16:creationId xmlns:a16="http://schemas.microsoft.com/office/drawing/2014/main" id="{874DD1E9-32D3-0E78-5F20-EC97436F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2CC3C53-ABE3-40AE-1E35-D26B585F91A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F44F67-2AB9-2A73-3D62-8ECF0670CA1C}"/>
              </a:ext>
            </a:extLst>
          </p:cNvPr>
          <p:cNvSpPr/>
          <p:nvPr/>
        </p:nvSpPr>
        <p:spPr>
          <a:xfrm>
            <a:off x="222250" y="1473200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611F5D-B44F-DE77-D28A-78BF2B482E36}"/>
              </a:ext>
            </a:extLst>
          </p:cNvPr>
          <p:cNvSpPr/>
          <p:nvPr/>
        </p:nvSpPr>
        <p:spPr>
          <a:xfrm>
            <a:off x="4572000" y="1473200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4AC4E6-7BB3-AD6B-C23D-73E6364AE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40B218-F767-B530-60FC-4BFEB4D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00418"/>
            <a:ext cx="3240360" cy="4352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8CF931-609B-BBA8-DA1E-0A817D2ECEA4}"/>
              </a:ext>
            </a:extLst>
          </p:cNvPr>
          <p:cNvSpPr txBox="1"/>
          <p:nvPr/>
        </p:nvSpPr>
        <p:spPr>
          <a:xfrm>
            <a:off x="4788024" y="1545804"/>
            <a:ext cx="3887664" cy="436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이미지 입력 시</a:t>
            </a:r>
            <a:r>
              <a:rPr lang="en-US" altLang="ko-KR" b="1" dirty="0">
                <a:latin typeface="프리젠테이션 5 Medium" pitchFamily="2" charset="-127"/>
                <a:ea typeface="프리젠테이션 5 Medium" pitchFamily="2" charset="-127"/>
              </a:rPr>
              <a:t>,</a:t>
            </a:r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 알고리즘 시나리오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사진을 입력 받는다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사물 인식 모델을 통해 이미지의 사물을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사물이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사물을 인지했다면 사물 분석 모델을 통해 사물을 설명하는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 인식 모델을 통해 이미지의 텍스트를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텍스트가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텍스트를 인지했다면 텍스트 분석 모델을 통해 텍스트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얼굴 인식 모델을 통해 이미지의 얼굴을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얼굴이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얼굴을 인지했다면 얼굴 분석 모델을 통해 사람의 정보를 설명하는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각 분석 결과를 통틀어서 한 화면에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D3F157-9F12-F57A-5EE7-367C2A95D766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수정 </a:t>
            </a:r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92256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609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이미지 내용을 요약하려면 이미지에 보이는 객체의 관계를 분석해야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그러려면 보이는 객체를 모두 인지를 한 뒤에 각 객체의 연관성을 통해 분석해야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객체를 인지하기 위해선 다양한 물체와 배경을 학습하여 모델을 적용해야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물건의 경우는 학습하면 쉽게 찾지만 배경과 같은 경우에는 분석하기 어렵다고 판단이 되었고 모든 객체 데이터와 배경을 학습시키기에는 시간과 용량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정확도에 문제가 생긴다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이것을 단순화 하기 위해서 찾아보니 사진에 보이는 객체를 전체적으로 묘사를 해주는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존재하는 것을 알았고 그것을 적극 사용하여 알고리즘 코드를 작성하였다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5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Image Recognition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EB68B-63FC-F31E-9DDB-F3168594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4" y="4858839"/>
            <a:ext cx="3711798" cy="167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53505E-8CA2-2ED1-DF50-8558BF561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96" y="4926030"/>
            <a:ext cx="2404680" cy="13868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AE0C2F-4B3F-E4C9-2177-210C8D133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68" y="4919785"/>
            <a:ext cx="1735628" cy="1375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36998-3902-ED8C-0761-9A042257DE9E}"/>
              </a:ext>
            </a:extLst>
          </p:cNvPr>
          <p:cNvSpPr txBox="1"/>
          <p:nvPr/>
        </p:nvSpPr>
        <p:spPr>
          <a:xfrm>
            <a:off x="1174743" y="4479815"/>
            <a:ext cx="210185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실제 모델을 학습시키고서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55C3D-C8AF-9442-DF05-353E23101F23}"/>
              </a:ext>
            </a:extLst>
          </p:cNvPr>
          <p:cNvSpPr txBox="1"/>
          <p:nvPr/>
        </p:nvSpPr>
        <p:spPr>
          <a:xfrm>
            <a:off x="5985904" y="4479815"/>
            <a:ext cx="16530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API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를 사용한 개체 인식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303EC6-EE97-BE7F-3E1E-3F39664DA487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20477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86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앞서 설명했던 이유로 객체를 찾고 분석하는 방법으로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사용하게 되었는데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도 다양한 서비스가 있었는데 크게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와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b="1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있었다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둘 다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정확도가 높다고 하기에 직접 두개의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사용하여 이 프로젝트의 의도와 맞는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선정하기 위해 실험을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밑에 예시 사진을 보게 되면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사용하였을 때 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피부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턱 과 같이 너무 세세한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Label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출력하였다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단순히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모자를 쓴 여자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’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라는 문장을 만들기 위해 너무 세세한 정보는 오히려 안 좋다고 판단하였다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반면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사진의 전체적인 객체만을 출력해주기에 이 프로젝트의 의도와 맞다고 생각하여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사용하여 알고리즘을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API </a:t>
            </a:r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</a:rPr>
              <a:t>선정 실험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49AAEF-4371-1DA5-1B84-7AD0BBC3E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701289"/>
            <a:ext cx="1636284" cy="1812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64E278-C09F-C1EF-8EF6-63AC98F79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231" y="4902630"/>
            <a:ext cx="2808794" cy="16108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11DD06-F455-44DB-1EF9-845B3438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204" y="4733939"/>
            <a:ext cx="2252924" cy="1762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8E6D-26FE-1A5E-B734-31BBF30EAA84}"/>
              </a:ext>
            </a:extLst>
          </p:cNvPr>
          <p:cNvSpPr txBox="1"/>
          <p:nvPr/>
        </p:nvSpPr>
        <p:spPr>
          <a:xfrm>
            <a:off x="1108487" y="4356724"/>
            <a:ext cx="89960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적용 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F0CCA-F6D3-8F5B-BF61-40722DFEE5E2}"/>
              </a:ext>
            </a:extLst>
          </p:cNvPr>
          <p:cNvSpPr txBox="1"/>
          <p:nvPr/>
        </p:nvSpPr>
        <p:spPr>
          <a:xfrm>
            <a:off x="3812643" y="4356724"/>
            <a:ext cx="157004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Google Vision API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0D009-CA81-3915-4D68-FB4565EB2451}"/>
              </a:ext>
            </a:extLst>
          </p:cNvPr>
          <p:cNvSpPr txBox="1"/>
          <p:nvPr/>
        </p:nvSpPr>
        <p:spPr>
          <a:xfrm>
            <a:off x="6453815" y="4356724"/>
            <a:ext cx="211904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Amazon </a:t>
            </a:r>
            <a:r>
              <a:rPr lang="en-US" altLang="ko-KR" sz="1400" dirty="0" err="1">
                <a:latin typeface="프리젠테이션 6 SemiBold" pitchFamily="2" charset="-127"/>
                <a:ea typeface="프리젠테이션 6 SemiBold" pitchFamily="2" charset="-127"/>
              </a:rPr>
              <a:t>Rekognition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API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CE52712-216F-FBA2-5F45-E1B1303976BD}"/>
              </a:ext>
            </a:extLst>
          </p:cNvPr>
          <p:cNvSpPr/>
          <p:nvPr/>
        </p:nvSpPr>
        <p:spPr>
          <a:xfrm>
            <a:off x="2723043" y="5220575"/>
            <a:ext cx="586414" cy="509067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12CDEC-7004-6481-90D1-426AE411BF1B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785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86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먼저 얼굴을 인식하기 위해서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dlib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face detector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dlib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HOG(Histogram of Oriented Gradient) feature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사용해서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SVM(Support Vector Machine)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sliding window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얼굴을 찾는 알고리즘이다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테스트 결과 좋은 정확도를 보였기에 이 알고리즘을 사용했다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얼굴을 인식 못한다면 없음으로 출력하게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얼굴 이미지를 통해 연령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성별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감정을 예측 알고리즘으로는 미리 학습을 시킨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dnn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가중치를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caffemodel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불러와서 가장 확률이 높은 것을 고르는 알고리즘을 사용한다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나이를 예측할 때는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Regression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으로 예측하게 되면 정확도가 낮게 나오는 것을 확인하여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Classification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통해 나이의 구간을 정하고서 예측을 진행하니 좋은 결과를 보였다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20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Face Recognition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385BD-84F4-1FE6-8CA2-7215BAA0EEA1}"/>
              </a:ext>
            </a:extLst>
          </p:cNvPr>
          <p:cNvSpPr txBox="1"/>
          <p:nvPr/>
        </p:nvSpPr>
        <p:spPr>
          <a:xfrm>
            <a:off x="2278118" y="3241706"/>
            <a:ext cx="457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4B9D-1690-F8F8-BF53-B40D2C70073C}"/>
              </a:ext>
            </a:extLst>
          </p:cNvPr>
          <p:cNvSpPr txBox="1"/>
          <p:nvPr/>
        </p:nvSpPr>
        <p:spPr>
          <a:xfrm>
            <a:off x="1430742" y="4356724"/>
            <a:ext cx="210185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얼굴인식이 되었을 때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결과화면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479562-BDA7-BC66-51FC-B36274BC0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5" y="4691633"/>
            <a:ext cx="3707904" cy="15817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E5B657-0177-DED2-5092-CF1C6F7445E5}"/>
              </a:ext>
            </a:extLst>
          </p:cNvPr>
          <p:cNvSpPr txBox="1"/>
          <p:nvPr/>
        </p:nvSpPr>
        <p:spPr>
          <a:xfrm>
            <a:off x="5651359" y="4356724"/>
            <a:ext cx="240803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얼굴인식이 되지 않았을 때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 결과화면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2F5951-0845-80DE-9969-DD0919093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47" y="4788417"/>
            <a:ext cx="3055850" cy="1338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5F986A-D4C3-4079-14D1-34C1C67B51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5"/>
          <a:stretch/>
        </p:blipFill>
        <p:spPr>
          <a:xfrm>
            <a:off x="5326125" y="6144437"/>
            <a:ext cx="1843073" cy="3809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4111E21-7963-F72C-4249-094D08966C9D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34828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DB1DE-D3A5-CE01-0010-90E384752710}"/>
              </a:ext>
            </a:extLst>
          </p:cNvPr>
          <p:cNvSpPr/>
          <p:nvPr/>
        </p:nvSpPr>
        <p:spPr>
          <a:xfrm>
            <a:off x="4773613" y="579017"/>
            <a:ext cx="4357688" cy="6251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4" name="그림 1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896578D-B89B-CF01-C9D9-8A9726EE0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63" y="579017"/>
            <a:ext cx="3836329" cy="1747239"/>
          </a:xfrm>
          <a:prstGeom prst="rect">
            <a:avLst/>
          </a:prstGeom>
        </p:spPr>
      </p:pic>
      <p:pic>
        <p:nvPicPr>
          <p:cNvPr id="11" name="그림 10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EAD53B85-1B01-3B57-EDE5-A9C224DE6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96" y="1816768"/>
            <a:ext cx="3753414" cy="150630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1" y="1473199"/>
            <a:ext cx="4421758" cy="5124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4313980" cy="468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텍스트 인식을 위해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OCR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기술을 사용하여 텍스트 이미지 기반의 학습을 진행하려고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사전 학습된 모델이 포함된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OCR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엔진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Tesseract-OCR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사용하고자 하였으나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데이터를 직접 수집하여 학습하는 데 한계가 있을 것이라 판단했다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대량의 데이터로 학습된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를 사용하기로 결정했다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결정에 앞서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해당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인식 성능을 확인하기 위해 몇 가지 실험을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실험은 총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5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단계로 이뤄진다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1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컴퓨터로 쓰여진 정갈한 텍스트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2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입체 글씨와 같이 꾸며진 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3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카메라로 촬영된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인식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4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흐릿하게 촬영된 장문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5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형체를 알아보기 힘든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각 단계에 대해 실험을 진행한 결과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단계를 제외한 모든 텍스트 이미지를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100%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정확하게 인식하였다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그 자체만으로도 매우 높은 성능을 보인다는 것을 의미한다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4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Recognition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9" name="그림 1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44EF355-6208-499E-F31D-F2D319573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75847"/>
            <a:ext cx="3394874" cy="1506305"/>
          </a:xfrm>
          <a:prstGeom prst="rect">
            <a:avLst/>
          </a:prstGeom>
        </p:spPr>
      </p:pic>
      <p:pic>
        <p:nvPicPr>
          <p:cNvPr id="24" name="그림 2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8C3ACE23-BF0F-846E-686E-86C8445A4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26" y="3717032"/>
            <a:ext cx="4184805" cy="1747239"/>
          </a:xfrm>
          <a:prstGeom prst="rect">
            <a:avLst/>
          </a:prstGeom>
        </p:spPr>
      </p:pic>
      <p:pic>
        <p:nvPicPr>
          <p:cNvPr id="27" name="그림 26" descr="텍스트, 스크린샷, 폰트, 친필이(가) 표시된 사진&#10;&#10;자동 생성된 설명">
            <a:extLst>
              <a:ext uri="{FF2B5EF4-FFF2-40B4-BE49-F238E27FC236}">
                <a16:creationId xmlns:a16="http://schemas.microsoft.com/office/drawing/2014/main" id="{27C18110-6608-6A84-5CF7-6D2DFF247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71" y="5329263"/>
            <a:ext cx="3240360" cy="15016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E696B-21F1-2ACC-C31B-6ECD5AC4AE46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70230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1" y="1473199"/>
            <a:ext cx="5141838" cy="51270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5106069" cy="417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앞의 실험결과를 토대로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예측이 잘 이뤄지지 않을 경우 성능 향상을 위한 새로운 방법을 제안하고자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그러나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뛰어난 예측 성능 덕분에 프로젝트 진행 방향을 약간 수정하게 되었다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먼저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앞서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인식된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텍스트 이미지를 기반으로 요약 및 번역 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인식된 텍스트는 음성으로 변환되어 시각장애인에게 제공된다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짧은 글씨는 음성출력으로도 시각장애인이 쉽게 인식할 수 있지만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긴 문장이나 문서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서류에 대해서는 이해도가 떨어질 수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일정 길이 이상의 텍스트에 대해서는 요약을 수행하는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문서 요약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Google Cloud Natural Language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Hugging Face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Transformers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라이브러리를 사용해 텍스트 요약 및 번역 작업을 수행할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또한 시각장애인이 문서를 읽을 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번역되지 않은 텍스트를 사전에서 찾아보고 번역 버튼을 누르는 등의 행동을 취하기 어렵다는 점을 고려하여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원문과 함께 번역된 내용도 음성으로 출력하는 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Text-to-Speech (TTS)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기술을 사용하여 텍스트를 음성으로 변환하고자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4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Recognition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50" name="Picture 2" descr="딥러닝을 이용한 음성합성(TTS) 훑어보기(Text-to-Mel)">
            <a:extLst>
              <a:ext uri="{FF2B5EF4-FFF2-40B4-BE49-F238E27FC236}">
                <a16:creationId xmlns:a16="http://schemas.microsoft.com/office/drawing/2014/main" id="{C678EDFA-EDE8-906D-85C5-981356D1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16" y="4311910"/>
            <a:ext cx="3414525" cy="198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트랜스포머(인공신경망) - 나무위키">
            <a:extLst>
              <a:ext uri="{FF2B5EF4-FFF2-40B4-BE49-F238E27FC236}">
                <a16:creationId xmlns:a16="http://schemas.microsoft.com/office/drawing/2014/main" id="{6844877F-D27C-EF74-53C7-20FEF8CE7C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65320" cy="1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트랜스포머(인공신경망) - 나무위키">
            <a:extLst>
              <a:ext uri="{FF2B5EF4-FFF2-40B4-BE49-F238E27FC236}">
                <a16:creationId xmlns:a16="http://schemas.microsoft.com/office/drawing/2014/main" id="{2920DD56-BD8B-1AB7-2B0D-BFE719EBB4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165320" cy="1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6" name="Picture 8" descr="Part M. BERT from Pretrained Model - Deep Learning Bible - 3. Natural  Language Processing - 한글">
            <a:extLst>
              <a:ext uri="{FF2B5EF4-FFF2-40B4-BE49-F238E27FC236}">
                <a16:creationId xmlns:a16="http://schemas.microsoft.com/office/drawing/2014/main" id="{D6114C01-F195-407F-0A8F-C047F85C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370" y="981316"/>
            <a:ext cx="2088232" cy="30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399EEE-DE6D-F19D-29A3-018DBCAAEB7C}"/>
              </a:ext>
            </a:extLst>
          </p:cNvPr>
          <p:cNvSpPr txBox="1"/>
          <p:nvPr/>
        </p:nvSpPr>
        <p:spPr>
          <a:xfrm>
            <a:off x="6650324" y="4068902"/>
            <a:ext cx="144751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Transformer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C5C34-9B6B-0CA6-81BE-F70E2D7D23DC}"/>
              </a:ext>
            </a:extLst>
          </p:cNvPr>
          <p:cNvSpPr txBox="1"/>
          <p:nvPr/>
        </p:nvSpPr>
        <p:spPr>
          <a:xfrm>
            <a:off x="6813285" y="6292453"/>
            <a:ext cx="112159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TTS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 변환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구조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C7BEDC-F2F9-EDA7-9D59-D51B477D0268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7161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9526EE-488E-EB9E-1401-AF4E5A3AF78E}"/>
              </a:ext>
            </a:extLst>
          </p:cNvPr>
          <p:cNvSpPr/>
          <p:nvPr/>
        </p:nvSpPr>
        <p:spPr>
          <a:xfrm>
            <a:off x="0" y="1268760"/>
            <a:ext cx="9144000" cy="693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2AA132-27BE-D414-76BD-F12C0908F78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87C23D-B821-2F4E-42E6-CA199DA6464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63C9FD-4A00-A73F-FFDA-CC5F77D4ED5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7AAB8B8-D522-EA6C-54FF-D1FB1759F28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기술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6150" name="Picture 2">
            <a:extLst>
              <a:ext uri="{FF2B5EF4-FFF2-40B4-BE49-F238E27FC236}">
                <a16:creationId xmlns:a16="http://schemas.microsoft.com/office/drawing/2014/main" id="{CF54D4B8-1386-6D7C-305D-71DB30E8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8BD5369-A759-B47A-4D4B-2EB881DBA0F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32978-FC9B-0C86-FAD7-3C61D6A3E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21A24-4527-79A5-FCF3-8F0AEB5CAF82}"/>
              </a:ext>
            </a:extLst>
          </p:cNvPr>
          <p:cNvSpPr txBox="1"/>
          <p:nvPr/>
        </p:nvSpPr>
        <p:spPr>
          <a:xfrm>
            <a:off x="100352" y="4917852"/>
            <a:ext cx="454365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서울지역 보행신호등 없는 횡단보도 </a:t>
            </a:r>
            <a:r>
              <a:rPr lang="en-US" altLang="ko-KR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만</a:t>
            </a:r>
            <a:r>
              <a:rPr lang="en-US" altLang="ko-KR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5</a:t>
            </a:r>
            <a:r>
              <a:rPr lang="ko-KR" altLang="en-US" sz="1600" i="0" dirty="0" err="1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천여개</a:t>
            </a:r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‘위험 노출’</a:t>
            </a:r>
            <a:endParaRPr lang="en-US" altLang="ko-KR" sz="1600" i="0" dirty="0">
              <a:solidFill>
                <a:srgbClr val="444444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endParaRPr lang="ko-KR" altLang="en-US" sz="900" b="1" i="0" dirty="0">
              <a:solidFill>
                <a:srgbClr val="444444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건널목 등지에서 보행 신호를 음성으로 안내해 주는 ‘음향 </a:t>
            </a:r>
            <a:r>
              <a:rPr lang="ko-KR" altLang="en-US" sz="1600" b="0" i="0" dirty="0" err="1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신호기’의</a:t>
            </a:r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경우 설치된 곳이 </a:t>
            </a:r>
            <a:r>
              <a:rPr lang="ko-KR" altLang="en-US" sz="1600" b="0" i="0" dirty="0" err="1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드물뿐더러</a:t>
            </a:r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설치가 됐더라도 주변 민원으로 인해 유명무실해진 경우가 태반이다</a:t>
            </a:r>
            <a:r>
              <a:rPr lang="en-US" altLang="ko-KR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algn="l"/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2022.10.13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경기신문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(https://www.kgnews.co.kr)</a:t>
            </a:r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D61CE-69E0-8BE3-AC68-6943A9E19ED2}"/>
              </a:ext>
            </a:extLst>
          </p:cNvPr>
          <p:cNvSpPr txBox="1"/>
          <p:nvPr/>
        </p:nvSpPr>
        <p:spPr>
          <a:xfrm>
            <a:off x="179512" y="2159243"/>
            <a:ext cx="414878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[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시각장애인은 세상에 없는 게 아니라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밖으로 나오지 못하는 거예요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70A9E-A5CF-89A7-0326-E727AEED1348}"/>
              </a:ext>
            </a:extLst>
          </p:cNvPr>
          <p:cNvSpPr txBox="1"/>
          <p:nvPr/>
        </p:nvSpPr>
        <p:spPr>
          <a:xfrm>
            <a:off x="4644008" y="2158936"/>
            <a:ext cx="432048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[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카메라가 눈 역할</a:t>
            </a:r>
            <a:r>
              <a:rPr lang="en-US" altLang="ko-KR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,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진동으로 음악 감상</a:t>
            </a:r>
            <a:r>
              <a:rPr lang="en-US" altLang="ko-KR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…</a:t>
            </a:r>
          </a:p>
          <a:p>
            <a:pPr algn="ctr"/>
            <a:r>
              <a:rPr lang="en-US" altLang="ko-KR" sz="1600" dirty="0">
                <a:solidFill>
                  <a:srgbClr val="1C1C1C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스마트폰 접근성 높인다</a:t>
            </a:r>
            <a:r>
              <a:rPr lang="en-US" altLang="ko-KR" sz="1600" dirty="0">
                <a:solidFill>
                  <a:srgbClr val="1C1C1C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73523-481C-AF65-20E3-12C82A549AA8}"/>
              </a:ext>
            </a:extLst>
          </p:cNvPr>
          <p:cNvSpPr txBox="1"/>
          <p:nvPr/>
        </p:nvSpPr>
        <p:spPr>
          <a:xfrm>
            <a:off x="4644008" y="4593718"/>
            <a:ext cx="45436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16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일 ‘세계 접근성 인식의 </a:t>
            </a:r>
            <a:r>
              <a:rPr lang="ko-KR" altLang="en-US" sz="14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날’을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맞아 구글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애플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삼성전자 등 빅테크 기업들이 장애인도 스마트폰을 쉽게 사용할 수 있는 기술을 소개했다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b="0" i="0" dirty="0">
              <a:solidFill>
                <a:srgbClr val="1C1C1C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구글의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룩아웃’은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시각 장애인을 대신해 스마트폰이 카메라와 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를 활용해 주변 사물을 인식하고 사용자와의 거리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방향을 안내해준다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삼성전자는 시력이 낮은 사용자를 위한 ‘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릴루미노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윤곽선’을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갤럭시 스마트폰 기능으로 소개했다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화면의 윤곽선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색채와 명암 대비를 평소보다 강조해 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저시력자도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화면 속 정보를 선명하게 인식할 수 있게 한다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dirty="0">
              <a:solidFill>
                <a:srgbClr val="1C1C1C"/>
              </a:solidFill>
              <a:highlight>
                <a:srgbClr val="FFFF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2024.05.18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서울경제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https://www.sedaily.com/NewsView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026" name="Picture 2" descr="시각 장애인용 음향 신호기. (사진=강현수 기자)">
            <a:extLst>
              <a:ext uri="{FF2B5EF4-FFF2-40B4-BE49-F238E27FC236}">
                <a16:creationId xmlns:a16="http://schemas.microsoft.com/office/drawing/2014/main" id="{9CB8C26E-164B-4179-21DD-05F65C0FC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10" y="2786077"/>
            <a:ext cx="2624539" cy="208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'룩아웃'. 사진 제공=구글">
            <a:extLst>
              <a:ext uri="{FF2B5EF4-FFF2-40B4-BE49-F238E27FC236}">
                <a16:creationId xmlns:a16="http://schemas.microsoft.com/office/drawing/2014/main" id="{894345C9-6782-86A0-66C1-1588D640C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354" y="2798170"/>
            <a:ext cx="2872877" cy="179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876327-35A2-D491-ADCD-656983B4D188}"/>
              </a:ext>
            </a:extLst>
          </p:cNvPr>
          <p:cNvSpPr txBox="1"/>
          <p:nvPr/>
        </p:nvSpPr>
        <p:spPr>
          <a:xfrm>
            <a:off x="702580" y="924485"/>
            <a:ext cx="773883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</a:t>
            </a:r>
          </a:p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“</a:t>
            </a:r>
            <a:r>
              <a:rPr lang="en-US" altLang="ko-KR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 </a:t>
            </a:r>
            <a:r>
              <a:rPr lang="ko-KR" altLang="en-US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기술 혁신으로 시각장애인의 일상생활 개선 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6E360F-D0C7-AC91-DAE6-9A51663012A1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수정 </a:t>
            </a:r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47741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E0CA99-EFBA-1052-3559-29902AE2BF54}"/>
              </a:ext>
            </a:extLst>
          </p:cNvPr>
          <p:cNvSpPr/>
          <p:nvPr/>
        </p:nvSpPr>
        <p:spPr>
          <a:xfrm>
            <a:off x="222250" y="1473199"/>
            <a:ext cx="8740775" cy="26990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1D9DA5-A437-8155-EB93-756431975355}"/>
              </a:ext>
            </a:extLst>
          </p:cNvPr>
          <p:cNvSpPr/>
          <p:nvPr/>
        </p:nvSpPr>
        <p:spPr>
          <a:xfrm>
            <a:off x="234950" y="4350583"/>
            <a:ext cx="8728075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4E4B7A-B1F1-8614-B7A5-09B46EA1539D}"/>
              </a:ext>
            </a:extLst>
          </p:cNvPr>
          <p:cNvSpPr txBox="1"/>
          <p:nvPr/>
        </p:nvSpPr>
        <p:spPr>
          <a:xfrm>
            <a:off x="258020" y="1937275"/>
            <a:ext cx="8663730" cy="2163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Image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및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Face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 대한 인식의 결과는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Label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주어진다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즉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문장이 아닌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인식된 단어들의 나열로 제공된다는 것이다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자연어 처리 기술을 활용하여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텍스트의 의미적 연결을 분석하여 더 정확한 텍스트 구조를 재구성하는 작업을 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이러한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텍스트 생성 알고리즘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다음과 같이 제안한다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추후 성능이 높은 방법을 사용할 예정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1.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라벨 그룹화 및 선택 → 대표 키워드 선택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모델 선택 및 튜닝 → 과정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 생성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텍스트 생성 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라벨링은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google-trans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라이브러리를 통해 번역을 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번역 기능도 추후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정확성이 높은 라이브러리를 선정하여 사용할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26" name="그림 25" descr="포유류, 곰, 야외, 판다이(가) 표시된 사진&#10;&#10;자동 생성된 설명">
            <a:extLst>
              <a:ext uri="{FF2B5EF4-FFF2-40B4-BE49-F238E27FC236}">
                <a16:creationId xmlns:a16="http://schemas.microsoft.com/office/drawing/2014/main" id="{B5EA3FF5-09CA-4C5F-A809-0D983A566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0" y="4385571"/>
            <a:ext cx="4497379" cy="21767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19548B-6FC0-99FE-7B8B-E647488E0ED6}"/>
              </a:ext>
            </a:extLst>
          </p:cNvPr>
          <p:cNvSpPr txBox="1"/>
          <p:nvPr/>
        </p:nvSpPr>
        <p:spPr>
          <a:xfrm>
            <a:off x="5967561" y="4942282"/>
            <a:ext cx="185179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이미지 인식 화면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번역 예시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1D5947-535B-51FD-B887-F52B09C05E0D}"/>
              </a:ext>
            </a:extLst>
          </p:cNvPr>
          <p:cNvSpPr txBox="1"/>
          <p:nvPr/>
        </p:nvSpPr>
        <p:spPr>
          <a:xfrm>
            <a:off x="5348603" y="5373216"/>
            <a:ext cx="3255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일부 단어가 부정확하게 번역되는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(ex)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레드팬더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))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오류가 있었음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→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나중에 네이버 등 우리나라에 맞는 단어로 번역되도록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      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관련 라이브러리를 찾아볼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61EDE3-2843-8F40-EEC1-C4272FF92DC8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43990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744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4BEBC-3084-3F22-2FF1-4C2B9B824F11}"/>
              </a:ext>
            </a:extLst>
          </p:cNvPr>
          <p:cNvSpPr txBox="1"/>
          <p:nvPr/>
        </p:nvSpPr>
        <p:spPr>
          <a:xfrm>
            <a:off x="258020" y="2026170"/>
            <a:ext cx="3875759" cy="434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1. 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라벨 그룹화 및 선택 → 대표 키워드 선택</a:t>
            </a:r>
            <a:endParaRPr lang="en-US" altLang="ko-KR" sz="18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해당 방법은 총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단계로 진행된다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키워드 그룹화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관계 모델링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그룹 내에서 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BEST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키워드 선택</a:t>
            </a:r>
            <a:endParaRPr lang="en-US" altLang="ko-KR" sz="1100" dirty="0">
              <a:highlight>
                <a:srgbClr val="E7F1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선정된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키워드 번역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(Google-Trans)</a:t>
            </a:r>
            <a:endParaRPr lang="en-US" altLang="ko-KR" sz="1400" dirty="0">
              <a:highlight>
                <a:srgbClr val="E7F1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1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키워드 그룹화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 /  2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관계 모델링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  라벨 단어를 벡터로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임베딩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한 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군집화 알고리즘을 사용해 비슷한 단어끼리 그룹으로 묶어주고자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그룹은 벡터 간의 거리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(cosine similarity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등을 활용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측정하여 일정 범위 내의 단어를 묶고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이를 대표하는 상위 단어를 지정해준다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예시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에서 볼 수 있듯이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동물에는 동물에 해당하는 단어가 그룹화되고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잔디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’, '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육상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과 같은 단어는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＂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서식지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＂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라는 배경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환경 키워드로 지정된다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이러한 알고리즘을 추후에 구현하고자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DBB3150-DB5F-549C-C61E-17ADF8AFD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89" y="2533897"/>
            <a:ext cx="2436202" cy="2850903"/>
          </a:xfrm>
          <a:prstGeom prst="rect">
            <a:avLst/>
          </a:prstGeom>
        </p:spPr>
      </p:pic>
      <p:pic>
        <p:nvPicPr>
          <p:cNvPr id="9" name="그림 8" descr="텍스트, 도표, 스크린샷, 지도이(가) 표시된 사진&#10;&#10;자동 생성된 설명">
            <a:extLst>
              <a:ext uri="{FF2B5EF4-FFF2-40B4-BE49-F238E27FC236}">
                <a16:creationId xmlns:a16="http://schemas.microsoft.com/office/drawing/2014/main" id="{F9AAB17B-2203-3D71-287C-FAC08B545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3" b="23124"/>
          <a:stretch/>
        </p:blipFill>
        <p:spPr>
          <a:xfrm>
            <a:off x="4003821" y="2738196"/>
            <a:ext cx="2264534" cy="2490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B9E49-3136-5764-463A-A1CECB8D273B}"/>
              </a:ext>
            </a:extLst>
          </p:cNvPr>
          <p:cNvSpPr txBox="1"/>
          <p:nvPr/>
        </p:nvSpPr>
        <p:spPr>
          <a:xfrm>
            <a:off x="6724262" y="5482939"/>
            <a:ext cx="178286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예시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)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키워드 기반 그룹화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352D6-6CA1-7955-F26A-F13129D09BDF}"/>
              </a:ext>
            </a:extLst>
          </p:cNvPr>
          <p:cNvSpPr txBox="1"/>
          <p:nvPr/>
        </p:nvSpPr>
        <p:spPr>
          <a:xfrm>
            <a:off x="4051496" y="5482939"/>
            <a:ext cx="21691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벡터 간의 거리 기반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그룹화 예시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F094E3-272B-7C10-682D-DBBD132A1003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95394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3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그룹 내에서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BEST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키워드 선택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1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단계에서 그룹화된 라벨들을 바탕으로 중심 키워드와 가장 가까운 단어를 선택한다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4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선정된 키워드 번역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(Google-Trans)</a:t>
            </a:r>
          </a:p>
          <a:p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에서 제공하는 번역 라이브러리를 사용하여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각 단어에 대한 번역을 수행하였다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ko-KR" altLang="en-US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9E18249-6266-4E19-802F-5A55F8212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1" y="2117933"/>
            <a:ext cx="1440160" cy="1491594"/>
          </a:xfrm>
          <a:prstGeom prst="rect">
            <a:avLst/>
          </a:prstGeom>
        </p:spPr>
      </p:pic>
      <p:pic>
        <p:nvPicPr>
          <p:cNvPr id="4" name="그림 3" descr="포유류, 곰, 야외, 판다이(가) 표시된 사진&#10;&#10;자동 생성된 설명">
            <a:extLst>
              <a:ext uri="{FF2B5EF4-FFF2-40B4-BE49-F238E27FC236}">
                <a16:creationId xmlns:a16="http://schemas.microsoft.com/office/drawing/2014/main" id="{B68A354A-991A-AC62-FB75-96DF767EED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3" b="21687"/>
          <a:stretch/>
        </p:blipFill>
        <p:spPr>
          <a:xfrm>
            <a:off x="5796136" y="4096509"/>
            <a:ext cx="2560009" cy="2093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63687D-445D-8825-31EA-5D830492D801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78639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4497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모델 선택 및 튜닝 → 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 생성</a:t>
            </a:r>
            <a:endParaRPr lang="en-US" altLang="ko-KR" sz="18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앞의 과정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문장을 생성한다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문장 생성은 다음과 같은 방식으로 이뤄진다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언어 모델 선정 및 비교실험</a:t>
            </a:r>
            <a:endParaRPr lang="en-US" altLang="ko-KR" sz="1100" dirty="0">
              <a:highlight>
                <a:srgbClr val="E7F1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Prompt Tuning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Fine Tuning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언어모델을 목적에 맞게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원하는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task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수행하고자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여기서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task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키워드를 기반으로 자연스러운 문장을 생성하는 것을 의미한다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</a:t>
            </a:r>
            <a:r>
              <a:rPr lang="ko-KR" altLang="en-US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예시</a:t>
            </a:r>
            <a:r>
              <a:rPr lang="en-US" altLang="ko-KR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400" dirty="0" err="1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레서판다</a:t>
            </a:r>
            <a:r>
              <a:rPr lang="en-US" altLang="ko-KR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두 마리</a:t>
            </a:r>
            <a:r>
              <a:rPr lang="en-US" altLang="ko-KR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잔디</a:t>
            </a:r>
            <a:r>
              <a:rPr lang="en-US" altLang="ko-KR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서다  → 두 마리의 </a:t>
            </a:r>
            <a:r>
              <a:rPr lang="ko-KR" altLang="en-US" sz="1400" dirty="0" err="1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레서판다가</a:t>
            </a:r>
            <a:r>
              <a:rPr lang="ko-KR" altLang="en-US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 잔디위에 서 있습니다</a:t>
            </a:r>
            <a:r>
              <a:rPr lang="en-US" altLang="ko-KR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작업은 </a:t>
            </a:r>
            <a:r>
              <a:rPr lang="ko-KR" altLang="en-US" sz="1400" b="1" dirty="0">
                <a:solidFill>
                  <a:srgbClr val="006CFE"/>
                </a:solidFill>
                <a:latin typeface="프리젠테이션 4 Regular" pitchFamily="2" charset="-127"/>
                <a:ea typeface="프리젠테이션 4 Regular" pitchFamily="2" charset="-127"/>
              </a:rPr>
              <a:t>과정</a:t>
            </a:r>
            <a:r>
              <a:rPr lang="en-US" altLang="ko-KR" sz="1400" b="1" dirty="0">
                <a:solidFill>
                  <a:srgbClr val="006CFE"/>
                </a:solidFill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400" b="1" dirty="0">
                <a:solidFill>
                  <a:srgbClr val="006CFE"/>
                </a:solidFill>
                <a:latin typeface="프리젠테이션 4 Regular" pitchFamily="2" charset="-127"/>
                <a:ea typeface="프리젠테이션 4 Regular" pitchFamily="2" charset="-127"/>
              </a:rPr>
              <a:t>의 라벨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선택이 잘 되었다는 전제를 가정한다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1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언어 모델 선정 및 비교실험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원활한 시험을 위해 비교적 작은 크기인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sLLM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선정하여 비교 실험을 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이 과정은 어떤 언어모델이 한국어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task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잘 수행하는지 보기 위함이다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언어모델은 모두 오픈소스로 제공하는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Alpaca, Llama, Polyglot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등을 이용한다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- 3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 descr="텍스트, 폰트, 화이트, 대수학이(가) 표시된 사진&#10;&#10;자동 생성된 설명">
            <a:extLst>
              <a:ext uri="{FF2B5EF4-FFF2-40B4-BE49-F238E27FC236}">
                <a16:creationId xmlns:a16="http://schemas.microsoft.com/office/drawing/2014/main" id="{087EADD3-E9E7-BEB3-A42C-2F2DED93D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95" y="4675720"/>
            <a:ext cx="2304256" cy="1541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C257A-D207-E8EE-B0C3-8890A95C9713}"/>
              </a:ext>
            </a:extLst>
          </p:cNvPr>
          <p:cNvSpPr txBox="1"/>
          <p:nvPr/>
        </p:nvSpPr>
        <p:spPr>
          <a:xfrm>
            <a:off x="6480919" y="6219128"/>
            <a:ext cx="1872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선정된 모델 목록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E50D4E-2642-EA91-E78B-37C401C9148A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44883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417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모델 선택 및 튜닝 → 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 생성</a:t>
            </a:r>
            <a:endParaRPr lang="en-US" altLang="ko-KR" sz="18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2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Prompt Tuning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우선적으로 하나의 모델을 선정하여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prompt 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만으로도 문장 생성이 어떤 방식으로 일어나는 지 확인하였다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  본 실험에서는 한국어 데이터셋으로 </a:t>
            </a:r>
            <a:r>
              <a:rPr lang="en-US" altLang="ko-KR" sz="14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fine tuning</a:t>
            </a:r>
            <a:r>
              <a:rPr lang="ko-KR" altLang="en-US" sz="14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되어 오픈소스로 제공되는  </a:t>
            </a:r>
            <a:r>
              <a:rPr lang="en-US" altLang="ko-KR" sz="1400" b="1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Llama-3-ko-7b</a:t>
            </a:r>
            <a:r>
              <a:rPr lang="ko-KR" altLang="en-US" sz="14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을 사용하였다</a:t>
            </a:r>
            <a:r>
              <a:rPr lang="en-US" altLang="ko-KR" sz="14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prompt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 다음과 같이 정의해주었다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- 3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6" name="그림 5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790348D4-3778-6464-8732-D931D698A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23" y="3861048"/>
            <a:ext cx="6622354" cy="83827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F9AFAE0-E757-957E-6752-26FA0DF0A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43" y="4761731"/>
            <a:ext cx="2834886" cy="15469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245EE6A-DA79-2275-4782-7B0678C23DC0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01074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097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모델 선택 및 튜닝 → 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 생성</a:t>
            </a:r>
            <a:endParaRPr lang="en-US" altLang="ko-KR" sz="18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prompt 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LLM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바탕으로 일부 키워드를 제공한 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예시 문장을 생성하도록 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생성결과는 다음과 같다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강아지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3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마리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웃음 </a:t>
            </a:r>
            <a:endParaRPr lang="en-US" altLang="ko-KR" sz="1400" b="1" i="0" dirty="0">
              <a:solidFill>
                <a:srgbClr val="7030A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귀여운 강아지들이 나란히 웃고 있는 사진입니다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sz="1400" b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판다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나무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새끼 판다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어미 판다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자연 </a:t>
            </a:r>
            <a:r>
              <a:rPr lang="en-US" altLang="ko-KR" sz="1400" b="1" dirty="0">
                <a:solidFill>
                  <a:srgbClr val="7030A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판다가 나무에서 새끼 판다를 보호하고 있는 사진입니다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sz="1400" b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400" b="1" dirty="0">
              <a:solidFill>
                <a:srgbClr val="006CF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파란색 버스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도로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현대자동차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기아자동차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캐릭터 얼굴</a:t>
            </a:r>
            <a:endParaRPr lang="en-US" altLang="ko-KR" sz="1400" b="1" i="0" dirty="0">
              <a:solidFill>
                <a:srgbClr val="7030A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i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생성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1 -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현대자동차의 자동차는 파란색입니다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  <a:br>
              <a:rPr lang="en-US" altLang="ko-KR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생성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2 - </a:t>
            </a:r>
            <a:r>
              <a:rPr lang="ko-KR" altLang="en-US" sz="1400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파란색 버스가 도로를 달리고 있는 사진입니다</a:t>
            </a:r>
            <a:r>
              <a:rPr lang="en-US" altLang="ko-KR" sz="1400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  <a:br>
              <a:rPr lang="en-US" altLang="ko-KR" sz="1400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생성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3 -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현대자동차의 기아자동차가 파란색 버스를 타고 도로를 달리고 </a:t>
            </a:r>
            <a:endParaRPr lang="en-US" altLang="ko-KR" sz="1400" b="1" i="0" dirty="0">
              <a:solidFill>
                <a:srgbClr val="FF000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lvl="1"/>
            <a:r>
              <a:rPr lang="ko-KR" altLang="en-US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  있는 사진입니다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b="1" i="0" dirty="0">
              <a:solidFill>
                <a:srgbClr val="006CFE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ko-KR" altLang="en-US" sz="1400" b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- 3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E5CB2-4CD6-5492-2C30-AB0823CA9C80}"/>
              </a:ext>
            </a:extLst>
          </p:cNvPr>
          <p:cNvSpPr txBox="1"/>
          <p:nvPr/>
        </p:nvSpPr>
        <p:spPr>
          <a:xfrm>
            <a:off x="4528499" y="3198455"/>
            <a:ext cx="45766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현대적인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회의 테이블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의자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대형 화면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실내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b="1" dirty="0">
              <a:solidFill>
                <a:srgbClr val="7030A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현대적인 회의실에 있는 의자와 대형 화면이 있는  </a:t>
            </a:r>
            <a:endParaRPr lang="en-US" altLang="ko-KR" sz="1400" b="1" i="0" dirty="0">
              <a:solidFill>
                <a:srgbClr val="006CFE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lvl="2"/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사진입니다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lvl="2"/>
            <a:endParaRPr lang="en-US" altLang="ko-KR" sz="1400" b="1" i="0" dirty="0">
              <a:solidFill>
                <a:srgbClr val="006CFE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자연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사진 촬영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숲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폭포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배낭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b="1" dirty="0">
              <a:solidFill>
                <a:srgbClr val="7030A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자연을 배경으로 사진 촬영을 하는 모습입니다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  <a:b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                        -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배낭을 메고 숲속에서 사진을 촬영하고 있는 사진입니다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sz="1400" b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산</a:t>
            </a:r>
            <a:r>
              <a:rPr lang="en-US" altLang="ko-KR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여성</a:t>
            </a:r>
            <a:r>
              <a:rPr lang="en-US" altLang="ko-KR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휴대폰</a:t>
            </a:r>
            <a:r>
              <a:rPr lang="en-US" altLang="ko-KR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사진 찍기</a:t>
            </a:r>
            <a:r>
              <a:rPr lang="en-US" altLang="ko-KR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뒷모습 </a:t>
            </a:r>
            <a:endParaRPr lang="en-US" altLang="ko-KR" sz="1400" b="1" dirty="0">
              <a:solidFill>
                <a:srgbClr val="7030A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  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산에서 휴대폰을 든 여성의 뒷모습을 찍은 사진입니다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400" b="1" dirty="0">
              <a:solidFill>
                <a:srgbClr val="006CFE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C242C0-EA13-CABD-3096-01CF7F8256F6}"/>
              </a:ext>
            </a:extLst>
          </p:cNvPr>
          <p:cNvSpPr/>
          <p:nvPr/>
        </p:nvSpPr>
        <p:spPr>
          <a:xfrm>
            <a:off x="258020" y="3140968"/>
            <a:ext cx="8627960" cy="2952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5F805-9F19-8C0B-4F71-2AE75430957E}"/>
              </a:ext>
            </a:extLst>
          </p:cNvPr>
          <p:cNvSpPr txBox="1"/>
          <p:nvPr/>
        </p:nvSpPr>
        <p:spPr>
          <a:xfrm>
            <a:off x="7524328" y="6093718"/>
            <a:ext cx="20048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6CF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dirty="0">
                <a:solidFill>
                  <a:srgbClr val="006CFE"/>
                </a:solidFill>
                <a:latin typeface="프리젠테이션 6 SemiBold" pitchFamily="2" charset="-127"/>
                <a:ea typeface="프리젠테이션 6 SemiBold" pitchFamily="2" charset="-127"/>
              </a:rPr>
              <a:t>정답</a:t>
            </a:r>
            <a:r>
              <a:rPr lang="ko-KR" altLang="en-US" sz="1200" b="1" i="0" dirty="0">
                <a:solidFill>
                  <a:srgbClr val="006CFE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문장</a:t>
            </a:r>
            <a:r>
              <a:rPr lang="en-US" altLang="ko-KR" sz="1200" b="1" i="0" dirty="0">
                <a:solidFill>
                  <a:srgbClr val="006CFE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) </a:t>
            </a:r>
            <a:r>
              <a:rPr lang="en-US" altLang="ko-KR" sz="1200" b="1" i="0" dirty="0">
                <a:effectLst/>
                <a:latin typeface="프리젠테이션 6 SemiBold" pitchFamily="2" charset="-127"/>
                <a:ea typeface="프리젠테이션 6 SemiBold" pitchFamily="2" charset="-127"/>
              </a:rPr>
              <a:t>/ </a:t>
            </a:r>
            <a:r>
              <a:rPr lang="en-US" altLang="ko-KR" sz="1200" b="1" i="0" dirty="0">
                <a:solidFill>
                  <a:srgbClr val="FF0000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1" i="0" dirty="0">
                <a:solidFill>
                  <a:srgbClr val="FF0000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오류문장</a:t>
            </a:r>
            <a:r>
              <a:rPr lang="en-US" altLang="ko-KR" sz="1200" b="1" i="0" dirty="0">
                <a:solidFill>
                  <a:srgbClr val="FF0000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endParaRPr lang="ko-KR" altLang="en-US" sz="1200" dirty="0">
              <a:solidFill>
                <a:srgbClr val="FF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777012-417D-E294-2A76-27496FD85A76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79459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2635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모델 선택 및 튜닝 → 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 생성</a:t>
            </a:r>
            <a:endParaRPr lang="en-US" altLang="ko-KR" sz="18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위의 생성결과를 보면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prompt 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만으로도 키워드를 바탕으로 어느정도 문장이 잘 생성되고 있음을 확인할 수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3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Fine Tuning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prompt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조금 더 정교하게 교정한 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기존의 모델에 약간의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fine 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수행하고자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해당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task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 알맞은 데이터셋을 준비한 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일부 파라미터만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하는 방식인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QLoRA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이용하고자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모델의 모든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tuning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절차를 마치면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GPT API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등을 이용해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test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수행하고자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- 3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7D4A80-1056-EEEE-5FD3-8355D62E8453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2305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전체적인 앱 개발은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App Inventor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통하여 진행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앱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인벤터는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블록코딩 기반의 앱 개발 도구로 간단하게 앱을 구성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테스트 및 배포를 진행 할 수 있다는 장점이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96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Application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75" y="3322816"/>
            <a:ext cx="1865201" cy="3199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143" y="3271815"/>
            <a:ext cx="1521115" cy="33084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649" y="3264175"/>
            <a:ext cx="3099829" cy="1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9BEB2C-2B39-9D52-E0FD-C5C1251D8570}"/>
              </a:ext>
            </a:extLst>
          </p:cNvPr>
          <p:cNvSpPr txBox="1"/>
          <p:nvPr/>
        </p:nvSpPr>
        <p:spPr>
          <a:xfrm>
            <a:off x="1264744" y="2991023"/>
            <a:ext cx="71686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Viewer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B826A-BD0C-7510-6240-13C162ABE089}"/>
              </a:ext>
            </a:extLst>
          </p:cNvPr>
          <p:cNvSpPr txBox="1"/>
          <p:nvPr/>
        </p:nvSpPr>
        <p:spPr>
          <a:xfrm>
            <a:off x="3908709" y="2991023"/>
            <a:ext cx="109998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Component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C7524-00C5-F2AA-AE43-20120149040A}"/>
              </a:ext>
            </a:extLst>
          </p:cNvPr>
          <p:cNvSpPr txBox="1"/>
          <p:nvPr/>
        </p:nvSpPr>
        <p:spPr>
          <a:xfrm>
            <a:off x="6702259" y="2991023"/>
            <a:ext cx="61747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Block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64C916-EF64-4DDB-DA46-67A970E3AC38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7957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앱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인벤터는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웹서버와의 통신을 통해 더 다양한 기능을 제공 할 수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해당 프로젝트에서는 웹 서버와의 연동을 통해 다양한 인공지능과 연동할 수 있도록 구현하였다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9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Application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663366"/>
            <a:ext cx="3162741" cy="2657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16D8F-91A5-6530-77BF-D12E3869296A}"/>
              </a:ext>
            </a:extLst>
          </p:cNvPr>
          <p:cNvSpPr txBox="1"/>
          <p:nvPr/>
        </p:nvSpPr>
        <p:spPr>
          <a:xfrm>
            <a:off x="3669202" y="3194634"/>
            <a:ext cx="151195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다양한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웹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관련 </a:t>
            </a:r>
            <a:r>
              <a:rPr lang="ko-KR" altLang="en-US" sz="1400" dirty="0" err="1">
                <a:latin typeface="프리젠테이션 6 SemiBold" pitchFamily="2" charset="-127"/>
                <a:ea typeface="프리젠테이션 6 SemiBold" pitchFamily="2" charset="-127"/>
              </a:rPr>
              <a:t>블럭들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FE422C-41E3-F430-B97E-78DC56AEB95A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63349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AWS(Amazon Web Service)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다양한 기능을 제공하는 클라우드 서비스이다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여기서는 서버리스 구현을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Lambda,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필요한 파일을 저장하기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S3(Simple Storage Service), POST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통해 앱과의 연동을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Gateway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서비스를 이용하였다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Cloud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40D60BE-FB8B-21F3-CEEF-8B618CFB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30" y="3384668"/>
            <a:ext cx="6492939" cy="27368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3A6C87-4A44-5578-16A7-48864EB6469D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보류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각자거</a:t>
            </a:r>
            <a:r>
              <a:rPr lang="ko-KR" altLang="en-US" sz="2000" b="1" dirty="0"/>
              <a:t> 받아서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양식맞춰</a:t>
            </a:r>
            <a:r>
              <a:rPr lang="ko-KR" altLang="en-US" sz="2000" b="1" dirty="0"/>
              <a:t> 업데이트 하면 </a:t>
            </a:r>
            <a:r>
              <a:rPr lang="ko-KR" altLang="en-US" sz="2000" b="1" dirty="0" err="1"/>
              <a:t>될듯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0906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33412"/>
              </p:ext>
            </p:extLst>
          </p:nvPr>
        </p:nvGraphicFramePr>
        <p:xfrm>
          <a:off x="395536" y="1790700"/>
          <a:ext cx="8352927" cy="4525962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AI01_OBJ01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사물을 인식하고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사물의 이름이나 형태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위치 등을 분석하여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AI01_OBJ02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장면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배경과 장면을 인식하여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AI02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이미지 분석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얼굴을 인식하고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얼굴의 성별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인종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나이 등을 분석하여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감정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인식을 통해 감정을 분석하고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2024-07-14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나이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인식을 통해 나이를 분석하고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2024-08-20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96060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인식결과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인식결과를 특정 </a:t>
                      </a: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형식에 맞춰 사용자에게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2024-09-14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1050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모델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- 1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34F7AB-D02B-575B-096D-211DF6EBE99A}"/>
              </a:ext>
            </a:extLst>
          </p:cNvPr>
          <p:cNvSpPr/>
          <p:nvPr/>
        </p:nvSpPr>
        <p:spPr>
          <a:xfrm>
            <a:off x="8028384" y="1312374"/>
            <a:ext cx="720079" cy="400110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완료된 요구사항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71E4C6-6BD7-181A-1E27-B3F21C9E5B01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전체적으로 수정 및 추가 필요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 err="1"/>
              <a:t>완료된건</a:t>
            </a:r>
            <a:r>
              <a:rPr lang="ko-KR" altLang="en-US" b="1" dirty="0"/>
              <a:t> 아래처럼 음영처리</a:t>
            </a:r>
          </a:p>
        </p:txBody>
      </p:sp>
    </p:spTree>
    <p:extLst>
      <p:ext uri="{BB962C8B-B14F-4D97-AF65-F5344CB8AC3E}">
        <p14:creationId xmlns:p14="http://schemas.microsoft.com/office/powerpoint/2010/main" val="1251845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DD0A77-5F3D-5A10-CB76-D8148FAC9397}"/>
              </a:ext>
            </a:extLst>
          </p:cNvPr>
          <p:cNvSpPr/>
          <p:nvPr/>
        </p:nvSpPr>
        <p:spPr>
          <a:xfrm>
            <a:off x="6084168" y="2022950"/>
            <a:ext cx="2277841" cy="2198138"/>
          </a:xfrm>
          <a:prstGeom prst="rect">
            <a:avLst/>
          </a:prstGeom>
          <a:solidFill>
            <a:srgbClr val="E7F1FF"/>
          </a:solidFill>
          <a:ln>
            <a:solidFill>
              <a:srgbClr val="006CF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12DD5E-2538-F7CD-A762-C224051255DF}"/>
              </a:ext>
            </a:extLst>
          </p:cNvPr>
          <p:cNvSpPr/>
          <p:nvPr/>
        </p:nvSpPr>
        <p:spPr>
          <a:xfrm>
            <a:off x="107950" y="0"/>
            <a:ext cx="3195638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6BAE71B-D142-4807-D3A9-998F1990990C}"/>
              </a:ext>
            </a:extLst>
          </p:cNvPr>
          <p:cNvCxnSpPr/>
          <p:nvPr/>
        </p:nvCxnSpPr>
        <p:spPr>
          <a:xfrm>
            <a:off x="423863" y="541338"/>
            <a:ext cx="287972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FB8B6E2-203D-F229-1223-6460534643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>
            <a:extLst>
              <a:ext uri="{FF2B5EF4-FFF2-40B4-BE49-F238E27FC236}">
                <a16:creationId xmlns:a16="http://schemas.microsoft.com/office/drawing/2014/main" id="{FC3542B1-D2C9-0BB0-3A8C-5A284FA2296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 wrap="none"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데이터 수집처리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8678" name="Picture 2">
            <a:extLst>
              <a:ext uri="{FF2B5EF4-FFF2-40B4-BE49-F238E27FC236}">
                <a16:creationId xmlns:a16="http://schemas.microsoft.com/office/drawing/2014/main" id="{96EA1776-3309-C1C9-2D01-DB42DECE6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막힌 원호 77">
            <a:extLst>
              <a:ext uri="{FF2B5EF4-FFF2-40B4-BE49-F238E27FC236}">
                <a16:creationId xmlns:a16="http://schemas.microsoft.com/office/drawing/2014/main" id="{8EF565B8-8AF6-2808-2429-3E10F446B412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680" name="Rectangle 2">
            <a:extLst>
              <a:ext uri="{FF2B5EF4-FFF2-40B4-BE49-F238E27FC236}">
                <a16:creationId xmlns:a16="http://schemas.microsoft.com/office/drawing/2014/main" id="{BA8D011F-5BB3-7E17-906E-2B3D4DC4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28681" name="Rectangle 2">
            <a:extLst>
              <a:ext uri="{FF2B5EF4-FFF2-40B4-BE49-F238E27FC236}">
                <a16:creationId xmlns:a16="http://schemas.microsoft.com/office/drawing/2014/main" id="{B280C52A-53C2-1704-DBB3-65403DD14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05339-AE21-157C-17A6-49DDC8252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8312088-97A3-D47D-B72E-D99CC2B270C2}"/>
              </a:ext>
            </a:extLst>
          </p:cNvPr>
          <p:cNvGrpSpPr/>
          <p:nvPr/>
        </p:nvGrpSpPr>
        <p:grpSpPr>
          <a:xfrm>
            <a:off x="2917513" y="1875008"/>
            <a:ext cx="1088430" cy="576064"/>
            <a:chOff x="603250" y="2780928"/>
            <a:chExt cx="1088430" cy="64807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0E00F26-6238-1F08-F0F0-83AD4EB2EDC4}"/>
                </a:ext>
              </a:extLst>
            </p:cNvPr>
            <p:cNvSpPr/>
            <p:nvPr/>
          </p:nvSpPr>
          <p:spPr>
            <a:xfrm>
              <a:off x="603250" y="2780928"/>
              <a:ext cx="1088430" cy="648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E9663-CC8B-CA5F-6CEB-CD7531D9F8D0}"/>
                </a:ext>
              </a:extLst>
            </p:cNvPr>
            <p:cNvSpPr txBox="1"/>
            <p:nvPr/>
          </p:nvSpPr>
          <p:spPr>
            <a:xfrm>
              <a:off x="780520" y="2931839"/>
              <a:ext cx="7569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프리젠테이션 5 Medium" pitchFamily="2" charset="-127"/>
                  <a:ea typeface="프리젠테이션 5 Medium" pitchFamily="2" charset="-127"/>
                </a:rPr>
                <a:t>사진 촬영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A019B1-FF05-2903-F93C-1D9F4E993C0D}"/>
              </a:ext>
            </a:extLst>
          </p:cNvPr>
          <p:cNvGrpSpPr/>
          <p:nvPr/>
        </p:nvGrpSpPr>
        <p:grpSpPr>
          <a:xfrm>
            <a:off x="682445" y="2237084"/>
            <a:ext cx="1088430" cy="576064"/>
            <a:chOff x="603250" y="2780928"/>
            <a:chExt cx="1088430" cy="64807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16A629-668A-0352-6AE9-A18E97D65AC9}"/>
                </a:ext>
              </a:extLst>
            </p:cNvPr>
            <p:cNvSpPr/>
            <p:nvPr/>
          </p:nvSpPr>
          <p:spPr>
            <a:xfrm>
              <a:off x="603250" y="2780928"/>
              <a:ext cx="1088430" cy="648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4AE717-9D46-151A-E8CD-3BA0A3B71DBF}"/>
                </a:ext>
              </a:extLst>
            </p:cNvPr>
            <p:cNvSpPr txBox="1"/>
            <p:nvPr/>
          </p:nvSpPr>
          <p:spPr>
            <a:xfrm>
              <a:off x="842794" y="2931839"/>
              <a:ext cx="62228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프리젠테이션 5 Medium" pitchFamily="2" charset="-127"/>
                  <a:ea typeface="프리젠테이션 5 Medium" pitchFamily="2" charset="-127"/>
                </a:rPr>
                <a:t>앱 실행</a:t>
              </a: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3B0DCC22-6E7D-180C-4B13-A0BE37762274}"/>
              </a:ext>
            </a:extLst>
          </p:cNvPr>
          <p:cNvSpPr/>
          <p:nvPr/>
        </p:nvSpPr>
        <p:spPr>
          <a:xfrm>
            <a:off x="2643397" y="2797333"/>
            <a:ext cx="180020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AEE7D-BBBF-6D2C-3E51-3C88C29D0487}"/>
              </a:ext>
            </a:extLst>
          </p:cNvPr>
          <p:cNvSpPr txBox="1"/>
          <p:nvPr/>
        </p:nvSpPr>
        <p:spPr>
          <a:xfrm>
            <a:off x="2966751" y="2931476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갤러리 사진 선택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1A11A05-7BC6-A7A5-1B63-52381568AC51}"/>
              </a:ext>
            </a:extLst>
          </p:cNvPr>
          <p:cNvSpPr/>
          <p:nvPr/>
        </p:nvSpPr>
        <p:spPr>
          <a:xfrm>
            <a:off x="6295312" y="2501934"/>
            <a:ext cx="1808507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64114C-9407-77A1-C3D1-0EFC9722D513}"/>
              </a:ext>
            </a:extLst>
          </p:cNvPr>
          <p:cNvSpPr txBox="1"/>
          <p:nvPr/>
        </p:nvSpPr>
        <p:spPr>
          <a:xfrm>
            <a:off x="6795028" y="260275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모델</a:t>
            </a:r>
            <a:r>
              <a:rPr lang="ko-KR" altLang="en-US" sz="1400" b="1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 적용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81456D-A824-31CE-FC88-F9C4A574159F}"/>
              </a:ext>
            </a:extLst>
          </p:cNvPr>
          <p:cNvSpPr/>
          <p:nvPr/>
        </p:nvSpPr>
        <p:spPr>
          <a:xfrm>
            <a:off x="6298582" y="3395997"/>
            <a:ext cx="1808507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AB826-A0F1-7EBF-C639-09B712A868EA}"/>
              </a:ext>
            </a:extLst>
          </p:cNvPr>
          <p:cNvSpPr txBox="1"/>
          <p:nvPr/>
        </p:nvSpPr>
        <p:spPr>
          <a:xfrm>
            <a:off x="6602286" y="3448841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프리젠테이션 5 Medium" pitchFamily="2" charset="-127"/>
                <a:ea typeface="프리젠테이션 5 Medium" pitchFamily="2" charset="-127"/>
              </a:rPr>
              <a:t>분석한 텍스트를 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앱으로 전송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4569D2C-4AF6-D6DF-B5FE-8DF72FF6ADEA}"/>
              </a:ext>
            </a:extLst>
          </p:cNvPr>
          <p:cNvSpPr/>
          <p:nvPr/>
        </p:nvSpPr>
        <p:spPr>
          <a:xfrm>
            <a:off x="2568999" y="4699129"/>
            <a:ext cx="1808507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4AB4F9-0F2C-B8D2-ABF5-F6BCA5C4E72D}"/>
              </a:ext>
            </a:extLst>
          </p:cNvPr>
          <p:cNvSpPr txBox="1"/>
          <p:nvPr/>
        </p:nvSpPr>
        <p:spPr>
          <a:xfrm>
            <a:off x="2808647" y="4833272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분석한 텍스트 출력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5B5AC-EAEC-1967-42D8-FC525CA8ACC7}"/>
              </a:ext>
            </a:extLst>
          </p:cNvPr>
          <p:cNvSpPr/>
          <p:nvPr/>
        </p:nvSpPr>
        <p:spPr>
          <a:xfrm>
            <a:off x="2557805" y="5713899"/>
            <a:ext cx="1808507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7A7D02-6559-FE1F-8DC2-3FEC0646C433}"/>
              </a:ext>
            </a:extLst>
          </p:cNvPr>
          <p:cNvSpPr txBox="1"/>
          <p:nvPr/>
        </p:nvSpPr>
        <p:spPr>
          <a:xfrm>
            <a:off x="2881611" y="5766743"/>
            <a:ext cx="1160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텍스트와 사진을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기기에 저장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DD218A-A305-9153-4B7D-88513C4BFD5A}"/>
              </a:ext>
            </a:extLst>
          </p:cNvPr>
          <p:cNvSpPr txBox="1"/>
          <p:nvPr/>
        </p:nvSpPr>
        <p:spPr>
          <a:xfrm>
            <a:off x="6802684" y="1628437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Server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B0EDBC-259F-031A-A3AA-6028F2EF751C}"/>
              </a:ext>
            </a:extLst>
          </p:cNvPr>
          <p:cNvCxnSpPr>
            <a:stCxn id="11" idx="6"/>
            <a:endCxn id="8" idx="2"/>
          </p:cNvCxnSpPr>
          <p:nvPr/>
        </p:nvCxnSpPr>
        <p:spPr>
          <a:xfrm flipV="1">
            <a:off x="1770875" y="2163040"/>
            <a:ext cx="1146638" cy="36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C012B15-5E46-1FE3-BB6B-9A6AD6E798EA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1770875" y="2525116"/>
            <a:ext cx="872522" cy="560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DE830C-19FC-6A95-2902-3852D6F92191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4005943" y="2163040"/>
            <a:ext cx="2289369" cy="51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329089F-DAB4-E869-3FA4-38F4D3DDEB19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4443597" y="2813147"/>
            <a:ext cx="1851713" cy="272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64950C7-A951-7B6E-F2DC-DB7A6E7DB936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7199566" y="3077998"/>
            <a:ext cx="3270" cy="317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C990FC-6A2C-4692-7B45-9F28DCF341F4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 flipH="1">
            <a:off x="3462059" y="5275193"/>
            <a:ext cx="11194" cy="43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D7826BA-711A-D2D4-DBEF-3091A2C2A62D}"/>
              </a:ext>
            </a:extLst>
          </p:cNvPr>
          <p:cNvCxnSpPr>
            <a:endCxn id="25" idx="0"/>
          </p:cNvCxnSpPr>
          <p:nvPr/>
        </p:nvCxnSpPr>
        <p:spPr>
          <a:xfrm rot="10800000" flipV="1">
            <a:off x="3473253" y="3967579"/>
            <a:ext cx="3739736" cy="7315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44569D2C-4AF6-D6DF-B5FE-8DF72FF6ADEA}"/>
              </a:ext>
            </a:extLst>
          </p:cNvPr>
          <p:cNvSpPr/>
          <p:nvPr/>
        </p:nvSpPr>
        <p:spPr>
          <a:xfrm>
            <a:off x="4486803" y="4694647"/>
            <a:ext cx="1808507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4AB4F9-0F2C-B8D2-ABF5-F6BCA5C4E72D}"/>
              </a:ext>
            </a:extLst>
          </p:cNvPr>
          <p:cNvSpPr txBox="1"/>
          <p:nvPr/>
        </p:nvSpPr>
        <p:spPr>
          <a:xfrm>
            <a:off x="4679271" y="4828790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프리젠테이션 5 Medium" pitchFamily="2" charset="-127"/>
                <a:ea typeface="프리젠테이션 5 Medium" pitchFamily="2" charset="-127"/>
              </a:rPr>
              <a:t>텍스트를 서버로 전송</a:t>
            </a:r>
            <a:endParaRPr lang="ko-KR" altLang="en-US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551DA3-5EE4-AEFB-F3FE-45471C00FADC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수정 </a:t>
            </a:r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14980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B4E8D0-9310-C856-A105-0FB393A87D31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CBB82F-E67A-9167-8563-D529C4749159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AE5B92-0D3A-DEE7-7672-7E08A2772BF9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16478DE2-63DA-4A64-6199-ED3A240A53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목록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9702" name="Picture 2">
            <a:extLst>
              <a:ext uri="{FF2B5EF4-FFF2-40B4-BE49-F238E27FC236}">
                <a16:creationId xmlns:a16="http://schemas.microsoft.com/office/drawing/2014/main" id="{5074D595-598A-37D2-5552-E8BD69F3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막힌 원호 34">
            <a:extLst>
              <a:ext uri="{FF2B5EF4-FFF2-40B4-BE49-F238E27FC236}">
                <a16:creationId xmlns:a16="http://schemas.microsoft.com/office/drawing/2014/main" id="{03E75FC8-7EFA-3069-C7E2-10C8164D153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5BD284-AC9C-CB9B-234A-F323A3FFBD62}"/>
              </a:ext>
            </a:extLst>
          </p:cNvPr>
          <p:cNvGraphicFramePr>
            <a:graphicFrameLocks noGrp="1"/>
          </p:cNvGraphicFramePr>
          <p:nvPr/>
        </p:nvGraphicFramePr>
        <p:xfrm>
          <a:off x="273371" y="1276349"/>
          <a:ext cx="8547100" cy="4969848"/>
        </p:xfrm>
        <a:graphic>
          <a:graphicData uri="http://schemas.openxmlformats.org/drawingml/2006/table">
            <a:tbl>
              <a:tblPr/>
              <a:tblGrid>
                <a:gridCol w="1233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6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3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32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APP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APP01_MAIN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소개 및 가이드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APP02_CAM01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 사진 촬영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APP03_OUT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분석 결과 표시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APP04_OUT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분석 결과 음성 기능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APP05_GW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서버에 데이터 전송 기능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898957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APP06_AI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모델 선택 및 분석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506974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ADD01_FACE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얼굴 이미지 등록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635769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ADD02_DB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분석 결과 저장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025654"/>
                  </a:ext>
                </a:extLst>
              </a:tr>
              <a:tr h="331332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AI01_OBJ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사물 이미지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AI02_FACE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얼굴 이미지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AI03_TEXT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텍스트 이미지 분석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AI04_TEXT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텍스트 분석 문서 요약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AI05_VOICE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인식 결과 기반 문장 생성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AI06_VOICE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결과 문장 음성 변환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713851A-2F67-3525-EA49-7FD0C50C7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B78EC06-67C1-34D6-DCFA-C152DC7668EB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수정 </a:t>
            </a:r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57138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B60EB-485E-2D3D-B78F-FC8D3702687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40104C-63CD-9C92-D51E-DCAC6E26A8DD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4256B31-56A2-1538-18F8-12BEAE8D48C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0F6A54A6-B973-A2F7-9B00-87BEABE398F1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</a:rPr>
              <a:t>테이블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0726" name="Picture 2">
            <a:extLst>
              <a:ext uri="{FF2B5EF4-FFF2-40B4-BE49-F238E27FC236}">
                <a16:creationId xmlns:a16="http://schemas.microsoft.com/office/drawing/2014/main" id="{AD06A4B1-BFCD-7BF0-8A4F-BE0AB6E2E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A30862AD-0AEF-0836-0314-E6FEE605179C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728" name="Rectangle 2">
            <a:extLst>
              <a:ext uri="{FF2B5EF4-FFF2-40B4-BE49-F238E27FC236}">
                <a16:creationId xmlns:a16="http://schemas.microsoft.com/office/drawing/2014/main" id="{1F921C19-F990-D923-1F34-EB561417C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47F6D4-C93E-2CBA-7DA1-A7574A8F1455}"/>
              </a:ext>
            </a:extLst>
          </p:cNvPr>
          <p:cNvSpPr/>
          <p:nvPr/>
        </p:nvSpPr>
        <p:spPr>
          <a:xfrm>
            <a:off x="222250" y="1473200"/>
            <a:ext cx="8453438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FFE20-52C7-2489-B6B2-2677A3D97F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39C7EE-CE3D-A194-F65A-109AA96FE296}"/>
              </a:ext>
            </a:extLst>
          </p:cNvPr>
          <p:cNvGraphicFramePr>
            <a:graphicFrameLocks noGrp="1"/>
          </p:cNvGraphicFramePr>
          <p:nvPr/>
        </p:nvGraphicFramePr>
        <p:xfrm>
          <a:off x="1009650" y="1844456"/>
          <a:ext cx="6946727" cy="3540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6515">
                  <a:extLst>
                    <a:ext uri="{9D8B030D-6E8A-4147-A177-3AD203B41FA5}">
                      <a16:colId xmlns:a16="http://schemas.microsoft.com/office/drawing/2014/main" val="771153039"/>
                    </a:ext>
                  </a:extLst>
                </a:gridCol>
                <a:gridCol w="1187099">
                  <a:extLst>
                    <a:ext uri="{9D8B030D-6E8A-4147-A177-3AD203B41FA5}">
                      <a16:colId xmlns:a16="http://schemas.microsoft.com/office/drawing/2014/main" val="3247981326"/>
                    </a:ext>
                  </a:extLst>
                </a:gridCol>
                <a:gridCol w="1187099">
                  <a:extLst>
                    <a:ext uri="{9D8B030D-6E8A-4147-A177-3AD203B41FA5}">
                      <a16:colId xmlns:a16="http://schemas.microsoft.com/office/drawing/2014/main" val="1823791522"/>
                    </a:ext>
                  </a:extLst>
                </a:gridCol>
                <a:gridCol w="2616014">
                  <a:extLst>
                    <a:ext uri="{9D8B030D-6E8A-4147-A177-3AD203B41FA5}">
                      <a16:colId xmlns:a16="http://schemas.microsoft.com/office/drawing/2014/main" val="465916749"/>
                    </a:ext>
                  </a:extLst>
                </a:gridCol>
              </a:tblGrid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항목명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활성여부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795189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menu_ca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bool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활성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카메라 버튼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597838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menu_pa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과거 분석 사진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796343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menu_ga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갤러리 사진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7326703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어플 세부사항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4729027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menu_sa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기기 저장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8241135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S_img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이미지 저장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76845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m_face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얼굴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997821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활성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텍스트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4296422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m_obj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객체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7698582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img_face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얼굴 분석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4058579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텍스트 분석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4710577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img_obj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객체 분석 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230591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69BA394-A67E-FFB7-5FA9-F2D2A3311903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수정 </a:t>
            </a:r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A1F413B-E300-FAE5-BB57-9987D23A4F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79"/>
          <a:stretch/>
        </p:blipFill>
        <p:spPr>
          <a:xfrm>
            <a:off x="1154962" y="1685022"/>
            <a:ext cx="6829139" cy="1249241"/>
          </a:xfrm>
          <a:prstGeom prst="rect">
            <a:avLst/>
          </a:prstGeom>
        </p:spPr>
      </p:pic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7790330-C1EF-D6EC-A940-794328D71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98" y="2934262"/>
            <a:ext cx="6824203" cy="3080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6B4A-62E3-61DC-4694-7FE0B237859E}"/>
              </a:ext>
            </a:extLst>
          </p:cNvPr>
          <p:cNvSpPr txBox="1"/>
          <p:nvPr/>
        </p:nvSpPr>
        <p:spPr>
          <a:xfrm>
            <a:off x="160642" y="1114703"/>
            <a:ext cx="205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Image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B13929-C2F9-525D-2FC7-8536907B142F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걍 </a:t>
            </a:r>
            <a:r>
              <a:rPr lang="ko-KR" altLang="en-US" sz="2400" b="1" dirty="0" err="1"/>
              <a:t>각자꺼</a:t>
            </a:r>
            <a:r>
              <a:rPr lang="ko-KR" altLang="en-US" sz="2400" b="1" dirty="0"/>
              <a:t> 나중에 받아서 한번에 </a:t>
            </a:r>
            <a:r>
              <a:rPr lang="ko-KR" altLang="en-US" sz="2400" b="1" dirty="0" err="1"/>
              <a:t>업뎃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994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D6B886-ED47-5F4E-C28D-3E04D867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" y="1537867"/>
            <a:ext cx="4291001" cy="4581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4A352-DDF6-A3C5-8051-EAE5B6B34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58" y="1572966"/>
            <a:ext cx="4377913" cy="4605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235086" y="1114703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Face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A23C1A-99E6-242D-58DE-EE4B2656E6C9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걍 </a:t>
            </a:r>
            <a:r>
              <a:rPr lang="ko-KR" altLang="en-US" sz="2400" b="1" dirty="0" err="1"/>
              <a:t>각자꺼</a:t>
            </a:r>
            <a:r>
              <a:rPr lang="ko-KR" altLang="en-US" sz="2400" b="1" dirty="0"/>
              <a:t> 나중에 받아서 한번에 </a:t>
            </a:r>
            <a:r>
              <a:rPr lang="ko-KR" altLang="en-US" sz="2400" b="1" dirty="0" err="1"/>
              <a:t>업뎃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1683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(3)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266762" y="1114703"/>
            <a:ext cx="18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Text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AD15B15-85F1-183D-AAF1-2D86FD6BA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1633538"/>
            <a:ext cx="7812360" cy="4469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4C53BB-0410-CFC4-B1EA-4985AFB82AFA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걍 </a:t>
            </a:r>
            <a:r>
              <a:rPr lang="ko-KR" altLang="en-US" sz="2400" b="1" dirty="0" err="1"/>
              <a:t>각자꺼</a:t>
            </a:r>
            <a:r>
              <a:rPr lang="ko-KR" altLang="en-US" sz="2400" b="1" dirty="0"/>
              <a:t> 나중에 받아서 한번에 </a:t>
            </a:r>
            <a:r>
              <a:rPr lang="ko-KR" altLang="en-US" sz="2400" b="1" dirty="0" err="1"/>
              <a:t>업뎃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48258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(4)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320977" y="1114703"/>
            <a:ext cx="173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Text Generation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58AD2E7-8563-794A-60E9-363F6AF8A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75" y="1525658"/>
            <a:ext cx="6496324" cy="46069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2642BA-1F48-8ED4-DC1D-DD751DF34952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걍 </a:t>
            </a:r>
            <a:r>
              <a:rPr lang="ko-KR" altLang="en-US" sz="2400" b="1" dirty="0" err="1"/>
              <a:t>각자꺼</a:t>
            </a:r>
            <a:r>
              <a:rPr lang="ko-KR" altLang="en-US" sz="2400" b="1" dirty="0"/>
              <a:t> 나중에 받아서 한번에 </a:t>
            </a:r>
            <a:r>
              <a:rPr lang="ko-KR" altLang="en-US" sz="2400" b="1" dirty="0" err="1"/>
              <a:t>업뎃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43046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DB9D2A-67CE-F5F0-17AD-4E2C44F42904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80CCD-BD4F-7221-56C7-8F9B5F0C3CE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6F98819-BABC-0680-71C7-1F70D3A07D9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070A328B-217D-3D7D-850F-82698F3EE3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(5)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2774" name="Picture 2">
            <a:extLst>
              <a:ext uri="{FF2B5EF4-FFF2-40B4-BE49-F238E27FC236}">
                <a16:creationId xmlns:a16="http://schemas.microsoft.com/office/drawing/2014/main" id="{201E3C56-5629-3621-DC71-6E3FD1E9C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538DBFA-D25C-A007-280A-4162F6DC10F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AFE7C2-7B75-3CA0-4989-A2BF51721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3AED28-3CFF-F2AA-9E99-07370F08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845704"/>
            <a:ext cx="8745002" cy="35944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DECAFB-03E7-2C45-9DC5-8D7E16FC51F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C9FAF-A436-3177-6222-56B6F51EEE84}"/>
              </a:ext>
            </a:extLst>
          </p:cNvPr>
          <p:cNvSpPr txBox="1"/>
          <p:nvPr/>
        </p:nvSpPr>
        <p:spPr>
          <a:xfrm>
            <a:off x="468841" y="1114703"/>
            <a:ext cx="14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App Inventor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3F3F09-4F3F-B4A6-F206-1B3BFA95AB02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걍 </a:t>
            </a:r>
            <a:r>
              <a:rPr lang="ko-KR" altLang="en-US" sz="2400" b="1" dirty="0" err="1"/>
              <a:t>각자꺼</a:t>
            </a:r>
            <a:r>
              <a:rPr lang="ko-KR" altLang="en-US" sz="2400" b="1" dirty="0"/>
              <a:t> 나중에 받아서 한번에 </a:t>
            </a:r>
            <a:r>
              <a:rPr lang="ko-KR" altLang="en-US" sz="2400" b="1" dirty="0" err="1"/>
              <a:t>업뎃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3">
            <a:extLst>
              <a:ext uri="{FF2B5EF4-FFF2-40B4-BE49-F238E27FC236}">
                <a16:creationId xmlns:a16="http://schemas.microsoft.com/office/drawing/2014/main" id="{A8B43000-2408-ED69-C8B7-C2DAD80B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"/>
          <a:stretch>
            <a:fillRect/>
          </a:stretch>
        </p:blipFill>
        <p:spPr bwMode="auto">
          <a:xfrm>
            <a:off x="4305300" y="3225800"/>
            <a:ext cx="48387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9C4F2-7700-4F77-9A06-FE3F6E83C5EE}"/>
              </a:ext>
            </a:extLst>
          </p:cNvPr>
          <p:cNvSpPr txBox="1"/>
          <p:nvPr/>
        </p:nvSpPr>
        <p:spPr>
          <a:xfrm>
            <a:off x="2963863" y="2998788"/>
            <a:ext cx="3216275" cy="860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000" b="1" spc="-150" dirty="0">
                <a:solidFill>
                  <a:srgbClr val="3B5AA8"/>
                </a:solidFill>
                <a:latin typeface="+mn-lt"/>
                <a:ea typeface="+mn-ea"/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  <a:latin typeface="+mn-lt"/>
              <a:ea typeface="+mn-ea"/>
            </a:endParaRP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67A9766-B43A-9E2A-3927-68262970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FC8CE-97F0-24D6-813B-A8584187F82B}"/>
              </a:ext>
            </a:extLst>
          </p:cNvPr>
          <p:cNvSpPr/>
          <p:nvPr/>
        </p:nvSpPr>
        <p:spPr>
          <a:xfrm>
            <a:off x="971550" y="6453188"/>
            <a:ext cx="7056438" cy="36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9F164E-3CA7-F68D-B517-A4F572317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8919" name="그림 4">
            <a:extLst>
              <a:ext uri="{FF2B5EF4-FFF2-40B4-BE49-F238E27FC236}">
                <a16:creationId xmlns:a16="http://schemas.microsoft.com/office/drawing/2014/main" id="{A5B6698D-3DBB-1B15-C632-E5A99C607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42084" r="36378" b="42809"/>
          <a:stretch>
            <a:fillRect/>
          </a:stretch>
        </p:blipFill>
        <p:spPr bwMode="auto">
          <a:xfrm>
            <a:off x="179388" y="77788"/>
            <a:ext cx="1017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36730B3-CD29-1425-8001-2FBB4BA2AB5F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수정 </a:t>
            </a:r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53475"/>
              </p:ext>
            </p:extLst>
          </p:nvPr>
        </p:nvGraphicFramePr>
        <p:xfrm>
          <a:off x="395536" y="1903226"/>
          <a:ext cx="8352927" cy="4085839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AI03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1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이미지 분석</a:t>
                      </a:r>
                      <a:endParaRPr lang="ko-KR" altLang="en-US" sz="1200" kern="10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AI03_TEXT01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텍스트를 인식하여 정확한 문장을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AI03_TEXT02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텍스트를 인식한 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디지털 텍스트로 변환하여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2024-05-17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AI04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텍스트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1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AI04_SUMM01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문서 요약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긴 텍스트 문서를 요약하여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AI05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문장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AI05_GEN01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 기반 문장 생성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 결과에서 얻은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라벨링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값을 사용하여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언어 모델을 통한 자연스러운 문장을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-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인식은 결과 그대로 출력</a:t>
                      </a:r>
                      <a:br>
                        <a:rPr lang="ko-KR" altLang="en-US" sz="9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</a:b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-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예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: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사람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웃다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고양이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놀다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등의 </a:t>
                      </a:r>
                      <a:r>
                        <a:rPr lang="ko-KR" altLang="en-US" sz="900" kern="100" spc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라벨링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값을 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한 사람이 웃고 있고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고양이가 놀고 있습니다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로 변환</a:t>
                      </a:r>
                      <a:endParaRPr lang="ko-KR" altLang="en-US" sz="9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2024-09-15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  <a:tr h="8486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AI06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인식 및 처리</a:t>
                      </a:r>
                      <a:endParaRPr lang="ko-KR" altLang="en-US" sz="14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AI06_VOI01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결과 문장 음성 변환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결과를 자연스러운 음성으로 변환하여 사용자에게 읽어주는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2024-08-16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4592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모델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- 2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EAF26B-BEC2-0356-E901-982AA46953AB}"/>
              </a:ext>
            </a:extLst>
          </p:cNvPr>
          <p:cNvSpPr/>
          <p:nvPr/>
        </p:nvSpPr>
        <p:spPr>
          <a:xfrm>
            <a:off x="8028384" y="1434213"/>
            <a:ext cx="720079" cy="400110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완료된 요구사항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B7D0D8-5BC2-3A03-4E4D-D9573B9876F2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전체적으로 수정 및 추가 필요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 err="1"/>
              <a:t>완료된건</a:t>
            </a:r>
            <a:r>
              <a:rPr lang="ko-KR" altLang="en-US" b="1" dirty="0"/>
              <a:t> 아래처럼 음영처리</a:t>
            </a:r>
          </a:p>
        </p:txBody>
      </p:sp>
    </p:spTree>
    <p:extLst>
      <p:ext uri="{BB962C8B-B14F-4D97-AF65-F5344CB8AC3E}">
        <p14:creationId xmlns:p14="http://schemas.microsoft.com/office/powerpoint/2010/main" val="107953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443004"/>
              </p:ext>
            </p:extLst>
          </p:nvPr>
        </p:nvGraphicFramePr>
        <p:xfrm>
          <a:off x="395536" y="1666876"/>
          <a:ext cx="8352927" cy="4525962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APP01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서비스 소개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2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APP01_MAIN01</a:t>
                      </a:r>
                      <a:endParaRPr lang="en-US" sz="1200" kern="0" spc="-12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음성비서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소개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제작이유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소개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사용법 소개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팀원 소개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정적 콘텐츠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2024-09-15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9050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2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APP01_MAIN02</a:t>
                      </a:r>
                      <a:endParaRPr lang="en-US" sz="1200" kern="0" spc="-12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 가이드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쉽게 서비스를 이용할 수 있도록 단계별 가이드를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출력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2024-09-15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APP02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모드 변경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120" baseline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APP02_CAM01</a:t>
                      </a:r>
                      <a:endParaRPr lang="en-US" sz="1200" kern="0" spc="-12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모드 변경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스마트폰을 흔들면 사물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 순으로 모드가 변경된다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2024-08-27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639353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APP03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사진 촬영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APP02_CAM02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카메라 사진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카메라를 사용하여 사진을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2024-08-30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APP04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결과 표시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APP03_OUT01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앱에서 분석된 결과를 텍스트로 사용자에게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2024-08-20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50800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APP03_OUT02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결과 이미지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결과와 함께 분석된 사진을 함께 표시하여 사용자가 시각적으로 확인할 수 있도록 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2024-06-05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- 1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64AE50-99E0-E8B4-D2BC-D204D6A7B4CF}"/>
              </a:ext>
            </a:extLst>
          </p:cNvPr>
          <p:cNvSpPr/>
          <p:nvPr/>
        </p:nvSpPr>
        <p:spPr>
          <a:xfrm>
            <a:off x="8028384" y="1129869"/>
            <a:ext cx="720079" cy="400110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완료된 요구사항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7C5327-BF09-5CAE-9D6E-215AF2CE60A0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전체적으로 수정 및 추가 필요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 err="1"/>
              <a:t>완료된건</a:t>
            </a:r>
            <a:r>
              <a:rPr lang="ko-KR" altLang="en-US" b="1" dirty="0"/>
              <a:t> 아래처럼 음영처리</a:t>
            </a:r>
          </a:p>
        </p:txBody>
      </p:sp>
    </p:spTree>
    <p:extLst>
      <p:ext uri="{BB962C8B-B14F-4D97-AF65-F5344CB8AC3E}">
        <p14:creationId xmlns:p14="http://schemas.microsoft.com/office/powerpoint/2010/main" val="157594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50838"/>
              </p:ext>
            </p:extLst>
          </p:nvPr>
        </p:nvGraphicFramePr>
        <p:xfrm>
          <a:off x="395536" y="1666877"/>
          <a:ext cx="8352927" cy="4858466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2995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65127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APP05</a:t>
                      </a:r>
                      <a:endParaRPr lang="en-US" sz="14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기능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APP04_VOI01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결과 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앱에서 분석된 결과를 음성으로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2024-08-05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508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508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APP04_VOI02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결과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재출력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특정 버튼을 누르면 이전에 받은 결과를 다시 음성으로 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2024-08-05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APP04_VOI03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질문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음성으로 추가적인 질문을 할 수 있는 기능 제공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2024-09-30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053131"/>
                  </a:ext>
                </a:extLst>
              </a:tr>
              <a:tr h="65127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APP06</a:t>
                      </a:r>
                      <a:endParaRPr lang="en-US" sz="14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 전송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APP05_GW01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서버에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촬영된 사진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등을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AWS API Gateway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서버로 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89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APP05_GW02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처리된 내용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 분석 결과 등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AWS API Gateway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앱으로 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81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APP05_GW03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 상태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 중 전송 상태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예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: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업로드 중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완료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사용자에게 실시간으로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81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APP05_GW04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전송 실패 처리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전송이 실패할 경우 재시도 옵션을 제공하고 사용자에게 오류 메시지를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4592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974A15-6ED1-415A-C00B-BAD02D7C5CE0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- 2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504EF5-B7A2-5577-FA50-971FAFF57B6A}"/>
              </a:ext>
            </a:extLst>
          </p:cNvPr>
          <p:cNvSpPr/>
          <p:nvPr/>
        </p:nvSpPr>
        <p:spPr>
          <a:xfrm>
            <a:off x="8028384" y="1125538"/>
            <a:ext cx="720079" cy="400110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완료된 요구사항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3D8C11-811D-E5BB-7CF6-6F72175DAA68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전체적으로 수정 및 추가 필요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 err="1"/>
              <a:t>완료된건</a:t>
            </a:r>
            <a:r>
              <a:rPr lang="ko-KR" altLang="en-US" b="1" dirty="0"/>
              <a:t> 아래처럼 음영처리</a:t>
            </a:r>
          </a:p>
        </p:txBody>
      </p:sp>
    </p:spTree>
    <p:extLst>
      <p:ext uri="{BB962C8B-B14F-4D97-AF65-F5344CB8AC3E}">
        <p14:creationId xmlns:p14="http://schemas.microsoft.com/office/powerpoint/2010/main" val="350711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179848"/>
              </p:ext>
            </p:extLst>
          </p:nvPr>
        </p:nvGraphicFramePr>
        <p:xfrm>
          <a:off x="395536" y="1666876"/>
          <a:ext cx="8352927" cy="2554212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APP06</a:t>
                      </a:r>
                      <a:endParaRPr lang="en-US" sz="1100" kern="0" spc="-5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데이터 처리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APP06_AI01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모델 분석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서버에서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사진을 분석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</a:t>
                      </a:r>
                      <a:b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</a:b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-5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APP06_AI02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모델 선택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다양한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 중에서 선택하여 분석을 수행하도록 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</a:t>
                      </a:r>
                      <a:b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</a:b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8307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ADD01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데이터 저장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ADD01_DB01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분석된 결과를 저장하여 나중에 다시 조회할 수 있음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2024-09-30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- 3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BAAAB5-B4CC-06D1-FCFC-5CEBBCBFF113}"/>
              </a:ext>
            </a:extLst>
          </p:cNvPr>
          <p:cNvSpPr/>
          <p:nvPr/>
        </p:nvSpPr>
        <p:spPr>
          <a:xfrm>
            <a:off x="8028384" y="1139105"/>
            <a:ext cx="720079" cy="400110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완료된 요구사항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D7D068-3926-4FE3-2EE8-CE083F2B5732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전체적으로 수정 및 추가 필요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 err="1"/>
              <a:t>완료된건</a:t>
            </a:r>
            <a:r>
              <a:rPr lang="ko-KR" altLang="en-US" b="1" dirty="0"/>
              <a:t> 아래처럼 음영처리</a:t>
            </a:r>
          </a:p>
        </p:txBody>
      </p:sp>
    </p:spTree>
    <p:extLst>
      <p:ext uri="{BB962C8B-B14F-4D97-AF65-F5344CB8AC3E}">
        <p14:creationId xmlns:p14="http://schemas.microsoft.com/office/powerpoint/2010/main" val="174728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AA983C-A7BC-0733-9443-4A763796202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AA78AA-EAF5-8980-89AD-D1A3DAA6AE5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E4383A4-DFD1-5F81-C074-900EA8ADF62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3E877D9E-2241-D289-F7CB-1481616BEFDB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3565525" cy="2857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시나리오</a:t>
            </a:r>
            <a:endParaRPr lang="ko-KR" altLang="en-US" sz="105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3318" name="Picture 2">
            <a:extLst>
              <a:ext uri="{FF2B5EF4-FFF2-40B4-BE49-F238E27FC236}">
                <a16:creationId xmlns:a16="http://schemas.microsoft.com/office/drawing/2014/main" id="{AA04957A-1DE9-1DB9-EF49-8D8BBF9D0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8DE66FC-F8FB-2F19-8093-065C9082573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37862-CD79-AF15-10A4-C964758C7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DCECC81C-46FC-B986-58E4-CE36BF2B0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38" y="1210304"/>
            <a:ext cx="6313061" cy="3618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57904-D3F7-3FEC-2C8B-FCF2660368C7}"/>
              </a:ext>
            </a:extLst>
          </p:cNvPr>
          <p:cNvSpPr txBox="1"/>
          <p:nvPr/>
        </p:nvSpPr>
        <p:spPr>
          <a:xfrm>
            <a:off x="4283968" y="4925486"/>
            <a:ext cx="4733373" cy="1815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5400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[APP]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사용자가 촬영한 사진 인식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➐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사용자의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음성인식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Server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에 입력된 정보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➊➐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전달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➎➒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모델에서 생성된 결과를 텍스트와 음성의 형태로 사용자에게 제공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</a:rPr>
              <a:t>[USER]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사진 촬영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➐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음성 질문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➏➓ 결과를 텍스트와 음성의 형태로 제공받음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02A01-B59A-37D4-EEF5-79DCDF7D647D}"/>
              </a:ext>
            </a:extLst>
          </p:cNvPr>
          <p:cNvSpPr txBox="1"/>
          <p:nvPr/>
        </p:nvSpPr>
        <p:spPr>
          <a:xfrm>
            <a:off x="12700" y="4941168"/>
            <a:ext cx="4385227" cy="1492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54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</a:rPr>
              <a:t>[SERVER]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Model/Speech </a:t>
            </a:r>
            <a:r>
              <a:rPr lang="en-US" altLang="ko-KR" sz="1400" kern="1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Process 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객체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인식 수행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➌ 객체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얼굴 인식에 한하여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LLM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을 이용한 라벨링 기반 문장생성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정답 데이터 생성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➍ 모든 인식에 대하여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결과 저장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➑ 음성 인식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질의응답 과정 등 음성 데이터 처리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6A272A-BD57-0288-A03E-9BA569FCE875}"/>
              </a:ext>
            </a:extLst>
          </p:cNvPr>
          <p:cNvSpPr/>
          <p:nvPr/>
        </p:nvSpPr>
        <p:spPr>
          <a:xfrm>
            <a:off x="12700" y="4913201"/>
            <a:ext cx="9118600" cy="19312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7AF4EF-E143-9372-84CC-4E26EAA2E077}"/>
              </a:ext>
            </a:extLst>
          </p:cNvPr>
          <p:cNvSpPr/>
          <p:nvPr/>
        </p:nvSpPr>
        <p:spPr>
          <a:xfrm>
            <a:off x="5364088" y="0"/>
            <a:ext cx="3779912" cy="112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하영 </a:t>
            </a:r>
            <a:r>
              <a:rPr lang="en-US" altLang="ko-KR" b="1" dirty="0"/>
              <a:t>-&gt; </a:t>
            </a:r>
            <a:r>
              <a:rPr lang="ko-KR" altLang="en-US" b="1" dirty="0"/>
              <a:t>구조도 다시 수정해서</a:t>
            </a:r>
            <a:endParaRPr lang="en-US" altLang="ko-KR" b="1" dirty="0"/>
          </a:p>
          <a:p>
            <a:pPr algn="ctr"/>
            <a:r>
              <a:rPr lang="ko-KR" altLang="en-US" b="1" dirty="0"/>
              <a:t>배포할 예정</a:t>
            </a:r>
            <a:endParaRPr lang="en-US" altLang="ko-KR" b="1" dirty="0"/>
          </a:p>
          <a:p>
            <a:pPr algn="ctr"/>
            <a:r>
              <a:rPr lang="ko-KR" altLang="en-US" b="1" dirty="0" err="1"/>
              <a:t>안건드려도</a:t>
            </a:r>
            <a:r>
              <a:rPr lang="ko-KR" altLang="en-US" b="1" dirty="0"/>
              <a:t> 됨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987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3939</TotalTime>
  <Words>4828</Words>
  <Application>Microsoft Office PowerPoint</Application>
  <PresentationFormat>화면 슬라이드 쇼(4:3)</PresentationFormat>
  <Paragraphs>944</Paragraphs>
  <Slides>48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0" baseType="lpstr">
      <vt:lpstr>굴림</vt:lpstr>
      <vt:lpstr>프리젠테이션 6 SemiBold</vt:lpstr>
      <vt:lpstr>Wingdings</vt:lpstr>
      <vt:lpstr>나눔스퀘어OTF ExtraBold</vt:lpstr>
      <vt:lpstr>프리젠테이션 4 Regular</vt:lpstr>
      <vt:lpstr>프리젠테이션 8 ExtraBold</vt:lpstr>
      <vt:lpstr>에스코어 드림 7 ExtraBold</vt:lpstr>
      <vt:lpstr>프리젠테이션 7 Bold</vt:lpstr>
      <vt:lpstr>맑은 고딕</vt:lpstr>
      <vt:lpstr>Arial</vt:lpstr>
      <vt:lpstr>프리젠테이션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O365</cp:lastModifiedBy>
  <cp:revision>419</cp:revision>
  <cp:lastPrinted>2024-07-15T05:12:58Z</cp:lastPrinted>
  <dcterms:created xsi:type="dcterms:W3CDTF">2014-04-16T00:55:54Z</dcterms:created>
  <dcterms:modified xsi:type="dcterms:W3CDTF">2024-09-30T07:45:45Z</dcterms:modified>
</cp:coreProperties>
</file>